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6" r:id="rId1"/>
  </p:sldMasterIdLst>
  <p:notesMasterIdLst>
    <p:notesMasterId r:id="rId65"/>
  </p:notesMasterIdLst>
  <p:sldIdLst>
    <p:sldId id="256" r:id="rId2"/>
    <p:sldId id="300" r:id="rId3"/>
    <p:sldId id="259" r:id="rId4"/>
    <p:sldId id="402" r:id="rId5"/>
    <p:sldId id="345" r:id="rId6"/>
    <p:sldId id="349" r:id="rId7"/>
    <p:sldId id="350" r:id="rId8"/>
    <p:sldId id="351" r:id="rId9"/>
    <p:sldId id="346" r:id="rId10"/>
    <p:sldId id="311" r:id="rId11"/>
    <p:sldId id="379" r:id="rId12"/>
    <p:sldId id="380" r:id="rId13"/>
    <p:sldId id="381" r:id="rId14"/>
    <p:sldId id="382" r:id="rId15"/>
    <p:sldId id="383" r:id="rId16"/>
    <p:sldId id="384" r:id="rId17"/>
    <p:sldId id="385" r:id="rId18"/>
    <p:sldId id="304" r:id="rId19"/>
    <p:sldId id="352" r:id="rId20"/>
    <p:sldId id="353" r:id="rId21"/>
    <p:sldId id="356" r:id="rId22"/>
    <p:sldId id="406" r:id="rId23"/>
    <p:sldId id="357" r:id="rId24"/>
    <p:sldId id="358" r:id="rId25"/>
    <p:sldId id="378" r:id="rId26"/>
    <p:sldId id="359" r:id="rId27"/>
    <p:sldId id="360" r:id="rId28"/>
    <p:sldId id="361" r:id="rId29"/>
    <p:sldId id="364" r:id="rId30"/>
    <p:sldId id="365" r:id="rId31"/>
    <p:sldId id="362" r:id="rId32"/>
    <p:sldId id="367" r:id="rId33"/>
    <p:sldId id="368" r:id="rId34"/>
    <p:sldId id="370" r:id="rId35"/>
    <p:sldId id="369" r:id="rId36"/>
    <p:sldId id="371" r:id="rId37"/>
    <p:sldId id="372" r:id="rId38"/>
    <p:sldId id="374" r:id="rId39"/>
    <p:sldId id="375" r:id="rId40"/>
    <p:sldId id="376" r:id="rId41"/>
    <p:sldId id="373" r:id="rId42"/>
    <p:sldId id="377" r:id="rId43"/>
    <p:sldId id="386" r:id="rId44"/>
    <p:sldId id="387" r:id="rId45"/>
    <p:sldId id="388" r:id="rId46"/>
    <p:sldId id="389" r:id="rId47"/>
    <p:sldId id="390" r:id="rId48"/>
    <p:sldId id="397" r:id="rId49"/>
    <p:sldId id="399" r:id="rId50"/>
    <p:sldId id="391" r:id="rId51"/>
    <p:sldId id="392" r:id="rId52"/>
    <p:sldId id="398" r:id="rId53"/>
    <p:sldId id="393" r:id="rId54"/>
    <p:sldId id="394" r:id="rId55"/>
    <p:sldId id="400" r:id="rId56"/>
    <p:sldId id="401" r:id="rId57"/>
    <p:sldId id="395" r:id="rId58"/>
    <p:sldId id="396" r:id="rId59"/>
    <p:sldId id="403" r:id="rId60"/>
    <p:sldId id="404" r:id="rId61"/>
    <p:sldId id="405" r:id="rId62"/>
    <p:sldId id="407" r:id="rId63"/>
    <p:sldId id="343" r:id="rId64"/>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2" autoAdjust="0"/>
    <p:restoredTop sz="94660"/>
  </p:normalViewPr>
  <p:slideViewPr>
    <p:cSldViewPr snapToGrid="0">
      <p:cViewPr varScale="1">
        <p:scale>
          <a:sx n="72" d="100"/>
          <a:sy n="72" d="100"/>
        </p:scale>
        <p:origin x="768" y="3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36328AE8-419C-4840-A184-D9B61ECD8FC4}" type="datetimeFigureOut">
              <a:rPr lang="en-US" smtClean="0"/>
              <a:t>7/20/2024</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58AFADCE-76B0-40F8-9DAB-E8C46B7583C8}" type="slidenum">
              <a:rPr lang="en-US" smtClean="0"/>
              <a:t>‹#›</a:t>
            </a:fld>
            <a:endParaRPr lang="en-US"/>
          </a:p>
        </p:txBody>
      </p:sp>
    </p:spTree>
    <p:extLst>
      <p:ext uri="{BB962C8B-B14F-4D97-AF65-F5344CB8AC3E}">
        <p14:creationId xmlns:p14="http://schemas.microsoft.com/office/powerpoint/2010/main" val="138179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a:t>
            </a:fld>
            <a:endParaRPr lang="en-US"/>
          </a:p>
        </p:txBody>
      </p:sp>
    </p:spTree>
    <p:extLst>
      <p:ext uri="{BB962C8B-B14F-4D97-AF65-F5344CB8AC3E}">
        <p14:creationId xmlns:p14="http://schemas.microsoft.com/office/powerpoint/2010/main" val="2540345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32</a:t>
            </a:fld>
            <a:endParaRPr lang="en-US"/>
          </a:p>
        </p:txBody>
      </p:sp>
    </p:spTree>
    <p:extLst>
      <p:ext uri="{BB962C8B-B14F-4D97-AF65-F5344CB8AC3E}">
        <p14:creationId xmlns:p14="http://schemas.microsoft.com/office/powerpoint/2010/main" val="3145443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34</a:t>
            </a:fld>
            <a:endParaRPr lang="en-US"/>
          </a:p>
        </p:txBody>
      </p:sp>
    </p:spTree>
    <p:extLst>
      <p:ext uri="{BB962C8B-B14F-4D97-AF65-F5344CB8AC3E}">
        <p14:creationId xmlns:p14="http://schemas.microsoft.com/office/powerpoint/2010/main" val="2723607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48</a:t>
            </a:fld>
            <a:endParaRPr lang="en-US"/>
          </a:p>
        </p:txBody>
      </p:sp>
    </p:spTree>
    <p:extLst>
      <p:ext uri="{BB962C8B-B14F-4D97-AF65-F5344CB8AC3E}">
        <p14:creationId xmlns:p14="http://schemas.microsoft.com/office/powerpoint/2010/main" val="3905364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49</a:t>
            </a:fld>
            <a:endParaRPr lang="en-US"/>
          </a:p>
        </p:txBody>
      </p:sp>
    </p:spTree>
    <p:extLst>
      <p:ext uri="{BB962C8B-B14F-4D97-AF65-F5344CB8AC3E}">
        <p14:creationId xmlns:p14="http://schemas.microsoft.com/office/powerpoint/2010/main" val="17601541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52</a:t>
            </a:fld>
            <a:endParaRPr lang="en-US"/>
          </a:p>
        </p:txBody>
      </p:sp>
    </p:spTree>
    <p:extLst>
      <p:ext uri="{BB962C8B-B14F-4D97-AF65-F5344CB8AC3E}">
        <p14:creationId xmlns:p14="http://schemas.microsoft.com/office/powerpoint/2010/main" val="2021848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55</a:t>
            </a:fld>
            <a:endParaRPr lang="en-US"/>
          </a:p>
        </p:txBody>
      </p:sp>
    </p:spTree>
    <p:extLst>
      <p:ext uri="{BB962C8B-B14F-4D97-AF65-F5344CB8AC3E}">
        <p14:creationId xmlns:p14="http://schemas.microsoft.com/office/powerpoint/2010/main" val="3664531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56</a:t>
            </a:fld>
            <a:endParaRPr lang="en-US"/>
          </a:p>
        </p:txBody>
      </p:sp>
    </p:spTree>
    <p:extLst>
      <p:ext uri="{BB962C8B-B14F-4D97-AF65-F5344CB8AC3E}">
        <p14:creationId xmlns:p14="http://schemas.microsoft.com/office/powerpoint/2010/main" val="1528021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569611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7/20/2024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538209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7/20/2024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480105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64CA3FAB-886D-48F9-8155-9822426FB110}" type="datetimeFigureOut">
              <a:rPr lang="en-US" smtClean="0"/>
              <a:t>7/20/2024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376270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263801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32243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7/20/2024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538071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7/20/2024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925299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CA3FAB-886D-48F9-8155-9822426FB110}" type="datetimeFigureOut">
              <a:rPr lang="en-US" smtClean="0"/>
              <a:t>7/20/2024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727951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CA3FAB-886D-48F9-8155-9822426FB110}" type="datetimeFigureOut">
              <a:rPr lang="en-US" smtClean="0"/>
              <a:t>7/20/2024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9040479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CA3FAB-886D-48F9-8155-9822426FB110}" type="datetimeFigureOut">
              <a:rPr lang="en-US" smtClean="0"/>
              <a:t>7/20/2024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724126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CA3FAB-886D-48F9-8155-9822426FB110}" type="datetimeFigureOut">
              <a:rPr lang="en-US" smtClean="0"/>
              <a:t>7/20/2024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31037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7/20/2024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304295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64CA3FAB-886D-48F9-8155-9822426FB110}" type="datetimeFigureOut">
              <a:rPr lang="en-US" smtClean="0"/>
              <a:t>7/20/2024</a:t>
            </a:fld>
            <a:endParaRPr lang="en-US"/>
          </a:p>
        </p:txBody>
      </p:sp>
      <p:sp>
        <p:nvSpPr>
          <p:cNvPr id="6" name="Footer Placeholder 5"/>
          <p:cNvSpPr>
            <a:spLocks noGrp="1"/>
          </p:cNvSpPr>
          <p:nvPr>
            <p:ph type="ftr" sz="quarter" idx="11"/>
          </p:nvPr>
        </p:nvSpPr>
        <p:spPr>
          <a:xfrm>
            <a:off x="590396" y="6041362"/>
            <a:ext cx="3295413" cy="365125"/>
          </a:xfrm>
        </p:spPr>
        <p:txBody>
          <a:bodyPr/>
          <a:lstStyle/>
          <a:p>
            <a:endParaRPr lang="en-US"/>
          </a:p>
        </p:txBody>
      </p:sp>
      <p:sp>
        <p:nvSpPr>
          <p:cNvPr id="7" name="Slide Number Placeholder 6"/>
          <p:cNvSpPr>
            <a:spLocks noGrp="1"/>
          </p:cNvSpPr>
          <p:nvPr>
            <p:ph type="sldNum" sz="quarter" idx="12"/>
          </p:nvPr>
        </p:nvSpPr>
        <p:spPr>
          <a:xfrm>
            <a:off x="4862689" y="5915888"/>
            <a:ext cx="1062155" cy="490599"/>
          </a:xfrm>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677390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64CA3FAB-886D-48F9-8155-9822426FB110}" type="datetimeFigureOut">
              <a:rPr lang="en-US" smtClean="0"/>
              <a:t>7/20/2024</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B02554C5-E660-451B-A16D-6780F53EC8F7}" type="slidenum">
              <a:rPr lang="en-US" smtClean="0"/>
              <a:t>‹#›</a:t>
            </a:fld>
            <a:endParaRPr lang="en-US"/>
          </a:p>
        </p:txBody>
      </p:sp>
    </p:spTree>
    <p:extLst>
      <p:ext uri="{BB962C8B-B14F-4D97-AF65-F5344CB8AC3E}">
        <p14:creationId xmlns:p14="http://schemas.microsoft.com/office/powerpoint/2010/main" val="1724504086"/>
      </p:ext>
    </p:extLst>
  </p:cSld>
  <p:clrMap bg1="dk1" tx1="lt1" bg2="dk2" tx2="lt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637ED-8BB8-A9B6-E558-404997F6904E}"/>
              </a:ext>
            </a:extLst>
          </p:cNvPr>
          <p:cNvSpPr>
            <a:spLocks noGrp="1"/>
          </p:cNvSpPr>
          <p:nvPr>
            <p:ph type="ctrTitle"/>
          </p:nvPr>
        </p:nvSpPr>
        <p:spPr/>
        <p:txBody>
          <a:bodyPr>
            <a:normAutofit/>
          </a:bodyPr>
          <a:lstStyle/>
          <a:p>
            <a:r>
              <a:rPr lang="en-US" sz="6600" b="1" dirty="0"/>
              <a:t>Controversies</a:t>
            </a:r>
          </a:p>
        </p:txBody>
      </p:sp>
      <p:sp>
        <p:nvSpPr>
          <p:cNvPr id="3" name="Subtitle 2">
            <a:extLst>
              <a:ext uri="{FF2B5EF4-FFF2-40B4-BE49-F238E27FC236}">
                <a16:creationId xmlns:a16="http://schemas.microsoft.com/office/drawing/2014/main" id="{996D7736-3FFD-A836-51E3-EDEEE6CC299D}"/>
              </a:ext>
            </a:extLst>
          </p:cNvPr>
          <p:cNvSpPr>
            <a:spLocks noGrp="1"/>
          </p:cNvSpPr>
          <p:nvPr>
            <p:ph type="subTitle" idx="1"/>
          </p:nvPr>
        </p:nvSpPr>
        <p:spPr>
          <a:xfrm>
            <a:off x="810001" y="5280846"/>
            <a:ext cx="10572000" cy="1174481"/>
          </a:xfrm>
        </p:spPr>
        <p:txBody>
          <a:bodyPr>
            <a:normAutofit/>
          </a:bodyPr>
          <a:lstStyle/>
          <a:p>
            <a:r>
              <a:rPr lang="en-US" sz="2800" b="1" dirty="0"/>
              <a:t>2024 Quarter 3 Lesson 03</a:t>
            </a:r>
          </a:p>
          <a:p>
            <a:r>
              <a:rPr lang="en-US" sz="2800" b="1" dirty="0"/>
              <a:t>Mark 1:21-3:35</a:t>
            </a:r>
          </a:p>
        </p:txBody>
      </p:sp>
    </p:spTree>
    <p:extLst>
      <p:ext uri="{BB962C8B-B14F-4D97-AF65-F5344CB8AC3E}">
        <p14:creationId xmlns:p14="http://schemas.microsoft.com/office/powerpoint/2010/main" val="1387856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Authority</a:t>
            </a:r>
            <a:br>
              <a:rPr lang="en-US" sz="3600" b="1" dirty="0">
                <a:solidFill>
                  <a:schemeClr val="accent1">
                    <a:lumMod val="40000"/>
                    <a:lumOff val="60000"/>
                  </a:schemeClr>
                </a:solidFill>
              </a:rPr>
            </a:br>
            <a:r>
              <a:rPr lang="en-US" sz="3200" b="1" dirty="0">
                <a:solidFill>
                  <a:schemeClr val="accent1">
                    <a:lumMod val="40000"/>
                    <a:lumOff val="60000"/>
                  </a:schemeClr>
                </a:solidFill>
              </a:rPr>
              <a:t>Matthew 21:23-27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630016"/>
            <a:ext cx="5630031" cy="4877109"/>
          </a:xfrm>
        </p:spPr>
        <p:txBody>
          <a:bodyPr>
            <a:normAutofit/>
          </a:bodyPr>
          <a:lstStyle/>
          <a:p>
            <a:r>
              <a:rPr lang="en-US" sz="3200" b="1" dirty="0"/>
              <a:t>23 And when he was come into the temple, the chief priests and the elders of the people came unto him as he was teaching, and said, By what authority </a:t>
            </a:r>
            <a:r>
              <a:rPr lang="en-US" sz="3200" b="1" dirty="0" err="1"/>
              <a:t>doest</a:t>
            </a:r>
            <a:r>
              <a:rPr lang="en-US" sz="3200" b="1" dirty="0"/>
              <a:t> thou these things? and who gave thee this authority?</a:t>
            </a:r>
          </a:p>
        </p:txBody>
      </p:sp>
      <p:pic>
        <p:nvPicPr>
          <p:cNvPr id="11" name="Picture Placeholder 10">
            <a:extLst>
              <a:ext uri="{FF2B5EF4-FFF2-40B4-BE49-F238E27FC236}">
                <a16:creationId xmlns:a16="http://schemas.microsoft.com/office/drawing/2014/main" id="{0D387C27-0AE7-129D-0F19-D7499A5DD94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997" r="24997"/>
          <a:stretch>
            <a:fillRect/>
          </a:stretch>
        </p:blipFill>
        <p:spPr/>
      </p:pic>
    </p:spTree>
    <p:extLst>
      <p:ext uri="{BB962C8B-B14F-4D97-AF65-F5344CB8AC3E}">
        <p14:creationId xmlns:p14="http://schemas.microsoft.com/office/powerpoint/2010/main" val="1564333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Authority</a:t>
            </a:r>
            <a:br>
              <a:rPr lang="en-US" sz="3600" b="1" dirty="0">
                <a:solidFill>
                  <a:schemeClr val="accent1">
                    <a:lumMod val="40000"/>
                    <a:lumOff val="60000"/>
                  </a:schemeClr>
                </a:solidFill>
              </a:rPr>
            </a:br>
            <a:r>
              <a:rPr lang="en-US" sz="3200" b="1" dirty="0">
                <a:solidFill>
                  <a:schemeClr val="accent1">
                    <a:lumMod val="40000"/>
                    <a:lumOff val="60000"/>
                  </a:schemeClr>
                </a:solidFill>
              </a:rPr>
              <a:t>Matthew 21:24-27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630016"/>
            <a:ext cx="5630031" cy="4877109"/>
          </a:xfrm>
        </p:spPr>
        <p:txBody>
          <a:bodyPr>
            <a:normAutofit/>
          </a:bodyPr>
          <a:lstStyle/>
          <a:p>
            <a:r>
              <a:rPr lang="en-US" sz="3200" b="1" dirty="0"/>
              <a:t>24 And Jesus answered and said unto them, I also will ask you one thing, which if ye tell me, I in like wise will tell you by what authority I do these things.</a:t>
            </a:r>
          </a:p>
        </p:txBody>
      </p:sp>
      <p:pic>
        <p:nvPicPr>
          <p:cNvPr id="12" name="Picture Placeholder 11">
            <a:extLst>
              <a:ext uri="{FF2B5EF4-FFF2-40B4-BE49-F238E27FC236}">
                <a16:creationId xmlns:a16="http://schemas.microsoft.com/office/drawing/2014/main" id="{46C1B4E1-F76D-E4ED-93D4-5FE2EC20EEA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1335" r="11335"/>
          <a:stretch>
            <a:fillRect/>
          </a:stretch>
        </p:blipFill>
        <p:spPr/>
      </p:pic>
    </p:spTree>
    <p:extLst>
      <p:ext uri="{BB962C8B-B14F-4D97-AF65-F5344CB8AC3E}">
        <p14:creationId xmlns:p14="http://schemas.microsoft.com/office/powerpoint/2010/main" val="3531066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Authority</a:t>
            </a:r>
            <a:br>
              <a:rPr lang="en-US" sz="3600" b="1" dirty="0">
                <a:solidFill>
                  <a:schemeClr val="accent1">
                    <a:lumMod val="40000"/>
                    <a:lumOff val="60000"/>
                  </a:schemeClr>
                </a:solidFill>
              </a:rPr>
            </a:br>
            <a:r>
              <a:rPr lang="en-US" sz="3200" b="1" dirty="0">
                <a:solidFill>
                  <a:schemeClr val="accent1">
                    <a:lumMod val="40000"/>
                    <a:lumOff val="60000"/>
                  </a:schemeClr>
                </a:solidFill>
              </a:rPr>
              <a:t>Matthew 21:25-27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23284"/>
            <a:ext cx="5630031" cy="5208104"/>
          </a:xfrm>
        </p:spPr>
        <p:txBody>
          <a:bodyPr>
            <a:normAutofit fontScale="92500" lnSpcReduction="10000"/>
          </a:bodyPr>
          <a:lstStyle/>
          <a:p>
            <a:r>
              <a:rPr lang="en-US" sz="3200" b="1" dirty="0"/>
              <a:t>25 The baptism of John, whence was it? from heaven, or of men? And they reasoned with themselves, saying, If we shall say, From heaven; he will say unto us, Why did ye not then believe him?</a:t>
            </a:r>
          </a:p>
          <a:p>
            <a:r>
              <a:rPr lang="en-US" sz="3200" b="1" dirty="0"/>
              <a:t>26 But if we shall say, Of men; we fear the people; for all hold John as a prophet.</a:t>
            </a:r>
          </a:p>
        </p:txBody>
      </p:sp>
      <p:pic>
        <p:nvPicPr>
          <p:cNvPr id="7" name="Picture Placeholder 6">
            <a:extLst>
              <a:ext uri="{FF2B5EF4-FFF2-40B4-BE49-F238E27FC236}">
                <a16:creationId xmlns:a16="http://schemas.microsoft.com/office/drawing/2014/main" id="{0A86257C-1FFD-AA5D-EEE2-A14D51E3B21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889" r="16889"/>
          <a:stretch>
            <a:fillRect/>
          </a:stretch>
        </p:blipFill>
        <p:spPr/>
      </p:pic>
    </p:spTree>
    <p:extLst>
      <p:ext uri="{BB962C8B-B14F-4D97-AF65-F5344CB8AC3E}">
        <p14:creationId xmlns:p14="http://schemas.microsoft.com/office/powerpoint/2010/main" val="2198727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a:bodyPr>
          <a:lstStyle/>
          <a:p>
            <a:pPr algn="ctr"/>
            <a:r>
              <a:rPr lang="en-US" sz="4000" b="1" dirty="0">
                <a:solidFill>
                  <a:schemeClr val="accent1">
                    <a:lumMod val="40000"/>
                    <a:lumOff val="60000"/>
                  </a:schemeClr>
                </a:solidFill>
              </a:rPr>
              <a:t>Authority</a:t>
            </a:r>
            <a:br>
              <a:rPr lang="en-US" sz="3600" b="1" dirty="0">
                <a:solidFill>
                  <a:schemeClr val="accent1">
                    <a:lumMod val="40000"/>
                    <a:lumOff val="60000"/>
                  </a:schemeClr>
                </a:solidFill>
              </a:rPr>
            </a:br>
            <a:r>
              <a:rPr lang="en-US" sz="3200" b="1" dirty="0">
                <a:solidFill>
                  <a:schemeClr val="accent1">
                    <a:lumMod val="40000"/>
                    <a:lumOff val="60000"/>
                  </a:schemeClr>
                </a:solidFill>
              </a:rPr>
              <a:t>Matthew 21:27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423284"/>
            <a:ext cx="5630031" cy="5208104"/>
          </a:xfrm>
        </p:spPr>
        <p:txBody>
          <a:bodyPr>
            <a:normAutofit/>
          </a:bodyPr>
          <a:lstStyle/>
          <a:p>
            <a:r>
              <a:rPr lang="en-US" sz="4000" b="1" dirty="0"/>
              <a:t>27 And they answered Jesus, and said, We cannot tell. And he said unto them, Neither tell I you by what authority I do these things.</a:t>
            </a:r>
          </a:p>
        </p:txBody>
      </p:sp>
      <p:pic>
        <p:nvPicPr>
          <p:cNvPr id="8" name="Picture Placeholder 7">
            <a:extLst>
              <a:ext uri="{FF2B5EF4-FFF2-40B4-BE49-F238E27FC236}">
                <a16:creationId xmlns:a16="http://schemas.microsoft.com/office/drawing/2014/main" id="{E9BA25C5-1110-D82B-09B7-DC596CA0BF4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483" r="9483"/>
          <a:stretch>
            <a:fillRect/>
          </a:stretch>
        </p:blipFill>
        <p:spPr/>
      </p:pic>
    </p:spTree>
    <p:extLst>
      <p:ext uri="{BB962C8B-B14F-4D97-AF65-F5344CB8AC3E}">
        <p14:creationId xmlns:p14="http://schemas.microsoft.com/office/powerpoint/2010/main" val="3675364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p:txBody>
          <a:bodyPr/>
          <a:lstStyle/>
          <a:p>
            <a:r>
              <a:rPr lang="en-US" dirty="0"/>
              <a:t>John the Baptist’s Authority Questioned</a:t>
            </a:r>
            <a:br>
              <a:rPr lang="en-US" dirty="0"/>
            </a:br>
            <a:r>
              <a:rPr lang="en-US" sz="2800" dirty="0"/>
              <a:t>John 1:19-24</a:t>
            </a:r>
            <a:endParaRPr lang="en-US"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621573" y="2222286"/>
            <a:ext cx="6146358" cy="4188526"/>
          </a:xfrm>
          <a:solidFill>
            <a:schemeClr val="accent1">
              <a:lumMod val="40000"/>
              <a:lumOff val="60000"/>
            </a:schemeClr>
          </a:solidFill>
        </p:spPr>
        <p:txBody>
          <a:bodyPr>
            <a:noAutofit/>
          </a:bodyPr>
          <a:lstStyle/>
          <a:p>
            <a:r>
              <a:rPr lang="en-US" sz="3200" dirty="0">
                <a:solidFill>
                  <a:schemeClr val="accent1">
                    <a:lumMod val="50000"/>
                  </a:schemeClr>
                </a:solidFill>
              </a:rPr>
              <a:t>19 And this is the record of John, when the Jews sent priests and Levites from Jerusalem to ask him, Who art thou?</a:t>
            </a:r>
          </a:p>
          <a:p>
            <a:r>
              <a:rPr lang="en-US" sz="3200" dirty="0">
                <a:solidFill>
                  <a:schemeClr val="accent1">
                    <a:lumMod val="50000"/>
                  </a:schemeClr>
                </a:solidFill>
              </a:rPr>
              <a:t>20 And he confessed, and denied not; but confessed, I am not the Christ.</a:t>
            </a:r>
          </a:p>
        </p:txBody>
      </p:sp>
      <p:pic>
        <p:nvPicPr>
          <p:cNvPr id="7" name="Content Placeholder 6">
            <a:extLst>
              <a:ext uri="{FF2B5EF4-FFF2-40B4-BE49-F238E27FC236}">
                <a16:creationId xmlns:a16="http://schemas.microsoft.com/office/drawing/2014/main" id="{841AD1F6-19F3-D21D-349A-E005ABB32A7F}"/>
              </a:ext>
            </a:extLst>
          </p:cNvPr>
          <p:cNvPicPr>
            <a:picLocks noGrp="1" noChangeAspect="1"/>
          </p:cNvPicPr>
          <p:nvPr>
            <p:ph sz="half" idx="1"/>
          </p:nvPr>
        </p:nvPicPr>
        <p:blipFill>
          <a:blip r:embed="rId2"/>
          <a:stretch>
            <a:fillRect/>
          </a:stretch>
        </p:blipFill>
        <p:spPr>
          <a:xfrm>
            <a:off x="424069" y="2222285"/>
            <a:ext cx="5022574" cy="4169881"/>
          </a:xfrm>
        </p:spPr>
      </p:pic>
    </p:spTree>
    <p:extLst>
      <p:ext uri="{BB962C8B-B14F-4D97-AF65-F5344CB8AC3E}">
        <p14:creationId xmlns:p14="http://schemas.microsoft.com/office/powerpoint/2010/main" val="286907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p:txBody>
          <a:bodyPr/>
          <a:lstStyle/>
          <a:p>
            <a:r>
              <a:rPr lang="en-US" dirty="0"/>
              <a:t>John the Baptist’s Authority Questioned</a:t>
            </a:r>
            <a:br>
              <a:rPr lang="en-US" dirty="0"/>
            </a:br>
            <a:r>
              <a:rPr lang="en-US" sz="2800" dirty="0"/>
              <a:t>John 1:21-24</a:t>
            </a:r>
            <a:endParaRPr lang="en-US"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621573" y="2222286"/>
            <a:ext cx="6146358" cy="4188526"/>
          </a:xfrm>
          <a:solidFill>
            <a:schemeClr val="accent1">
              <a:lumMod val="40000"/>
              <a:lumOff val="60000"/>
            </a:schemeClr>
          </a:solidFill>
        </p:spPr>
        <p:txBody>
          <a:bodyPr>
            <a:noAutofit/>
          </a:bodyPr>
          <a:lstStyle/>
          <a:p>
            <a:r>
              <a:rPr lang="en-US" sz="3600" dirty="0">
                <a:solidFill>
                  <a:schemeClr val="accent1">
                    <a:lumMod val="50000"/>
                  </a:schemeClr>
                </a:solidFill>
              </a:rPr>
              <a:t>21 And they asked him, What then? Art thou Elias? And he saith, I am not. Art thou that prophet? And he answered, No.</a:t>
            </a:r>
          </a:p>
        </p:txBody>
      </p:sp>
      <p:pic>
        <p:nvPicPr>
          <p:cNvPr id="8" name="Content Placeholder 7">
            <a:extLst>
              <a:ext uri="{FF2B5EF4-FFF2-40B4-BE49-F238E27FC236}">
                <a16:creationId xmlns:a16="http://schemas.microsoft.com/office/drawing/2014/main" id="{B9F17AA5-871A-1457-52AE-FF22A95F7BCB}"/>
              </a:ext>
            </a:extLst>
          </p:cNvPr>
          <p:cNvPicPr>
            <a:picLocks noGrp="1" noChangeAspect="1"/>
          </p:cNvPicPr>
          <p:nvPr>
            <p:ph sz="half" idx="1"/>
          </p:nvPr>
        </p:nvPicPr>
        <p:blipFill rotWithShape="1">
          <a:blip r:embed="rId2"/>
          <a:srcRect r="19937"/>
          <a:stretch/>
        </p:blipFill>
        <p:spPr>
          <a:xfrm>
            <a:off x="1167671" y="2222500"/>
            <a:ext cx="4135849" cy="4188312"/>
          </a:xfrm>
        </p:spPr>
      </p:pic>
    </p:spTree>
    <p:extLst>
      <p:ext uri="{BB962C8B-B14F-4D97-AF65-F5344CB8AC3E}">
        <p14:creationId xmlns:p14="http://schemas.microsoft.com/office/powerpoint/2010/main" val="3661145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p:txBody>
          <a:bodyPr/>
          <a:lstStyle/>
          <a:p>
            <a:r>
              <a:rPr lang="en-US" dirty="0"/>
              <a:t>John the Baptist’s Authority Questioned</a:t>
            </a:r>
            <a:br>
              <a:rPr lang="en-US" dirty="0"/>
            </a:br>
            <a:r>
              <a:rPr lang="en-US" sz="2800" dirty="0"/>
              <a:t>John 1:21-24</a:t>
            </a:r>
            <a:endParaRPr lang="en-US"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923722" y="2222286"/>
            <a:ext cx="5844209" cy="4188526"/>
          </a:xfrm>
          <a:solidFill>
            <a:schemeClr val="accent1">
              <a:lumMod val="40000"/>
              <a:lumOff val="60000"/>
            </a:schemeClr>
          </a:solidFill>
        </p:spPr>
        <p:txBody>
          <a:bodyPr>
            <a:noAutofit/>
          </a:bodyPr>
          <a:lstStyle/>
          <a:p>
            <a:r>
              <a:rPr lang="en-US" sz="3600" dirty="0">
                <a:solidFill>
                  <a:schemeClr val="accent1">
                    <a:lumMod val="50000"/>
                  </a:schemeClr>
                </a:solidFill>
              </a:rPr>
              <a:t>22 Then said they unto him, Who art thou? that we may give an answer to them that sent us. What sayest thou of thyself?</a:t>
            </a:r>
          </a:p>
        </p:txBody>
      </p:sp>
      <p:pic>
        <p:nvPicPr>
          <p:cNvPr id="12" name="Content Placeholder 11">
            <a:extLst>
              <a:ext uri="{FF2B5EF4-FFF2-40B4-BE49-F238E27FC236}">
                <a16:creationId xmlns:a16="http://schemas.microsoft.com/office/drawing/2014/main" id="{91D46A5F-B415-5179-FBDC-402B963F917B}"/>
              </a:ext>
            </a:extLst>
          </p:cNvPr>
          <p:cNvPicPr>
            <a:picLocks noGrp="1" noChangeAspect="1"/>
          </p:cNvPicPr>
          <p:nvPr>
            <p:ph sz="half" idx="1"/>
          </p:nvPr>
        </p:nvPicPr>
        <p:blipFill>
          <a:blip r:embed="rId2"/>
          <a:stretch>
            <a:fillRect/>
          </a:stretch>
        </p:blipFill>
        <p:spPr>
          <a:xfrm>
            <a:off x="810000" y="2222286"/>
            <a:ext cx="4751924" cy="4188312"/>
          </a:xfrm>
        </p:spPr>
      </p:pic>
    </p:spTree>
    <p:extLst>
      <p:ext uri="{BB962C8B-B14F-4D97-AF65-F5344CB8AC3E}">
        <p14:creationId xmlns:p14="http://schemas.microsoft.com/office/powerpoint/2010/main" val="1970244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p:txBody>
          <a:bodyPr/>
          <a:lstStyle/>
          <a:p>
            <a:r>
              <a:rPr lang="en-US" dirty="0"/>
              <a:t>John the Baptist’s Authority Questioned</a:t>
            </a:r>
            <a:br>
              <a:rPr lang="en-US" dirty="0"/>
            </a:br>
            <a:r>
              <a:rPr lang="en-US" sz="2800" dirty="0"/>
              <a:t>John 1:23-24</a:t>
            </a:r>
            <a:endParaRPr lang="en-US"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4763992" y="2218635"/>
            <a:ext cx="6726804" cy="4188526"/>
          </a:xfrm>
          <a:solidFill>
            <a:schemeClr val="accent1">
              <a:lumMod val="40000"/>
              <a:lumOff val="60000"/>
            </a:schemeClr>
          </a:solidFill>
        </p:spPr>
        <p:txBody>
          <a:bodyPr>
            <a:noAutofit/>
          </a:bodyPr>
          <a:lstStyle/>
          <a:p>
            <a:r>
              <a:rPr lang="en-US" sz="3600" dirty="0">
                <a:solidFill>
                  <a:schemeClr val="accent1">
                    <a:lumMod val="50000"/>
                  </a:schemeClr>
                </a:solidFill>
              </a:rPr>
              <a:t>23 He said, I am the voice of one crying in the wilderness, Make straight the way of the Lord, as said the prophet Esaias.</a:t>
            </a:r>
          </a:p>
          <a:p>
            <a:r>
              <a:rPr lang="en-US" sz="3600" dirty="0">
                <a:solidFill>
                  <a:schemeClr val="accent1">
                    <a:lumMod val="50000"/>
                  </a:schemeClr>
                </a:solidFill>
              </a:rPr>
              <a:t>24 And they which were sent were of the Pharisees.</a:t>
            </a:r>
          </a:p>
        </p:txBody>
      </p:sp>
      <p:pic>
        <p:nvPicPr>
          <p:cNvPr id="7" name="Content Placeholder 6">
            <a:extLst>
              <a:ext uri="{FF2B5EF4-FFF2-40B4-BE49-F238E27FC236}">
                <a16:creationId xmlns:a16="http://schemas.microsoft.com/office/drawing/2014/main" id="{5E368CF1-4800-1C8F-F297-4DD81A66D510}"/>
              </a:ext>
            </a:extLst>
          </p:cNvPr>
          <p:cNvPicPr>
            <a:picLocks noGrp="1" noChangeAspect="1"/>
          </p:cNvPicPr>
          <p:nvPr>
            <p:ph sz="half" idx="1"/>
          </p:nvPr>
        </p:nvPicPr>
        <p:blipFill rotWithShape="1">
          <a:blip r:embed="rId2"/>
          <a:srcRect l="5562"/>
          <a:stretch/>
        </p:blipFill>
        <p:spPr>
          <a:xfrm>
            <a:off x="551290" y="2222500"/>
            <a:ext cx="3847273" cy="4188312"/>
          </a:xfrm>
        </p:spPr>
      </p:pic>
    </p:spTree>
    <p:extLst>
      <p:ext uri="{BB962C8B-B14F-4D97-AF65-F5344CB8AC3E}">
        <p14:creationId xmlns:p14="http://schemas.microsoft.com/office/powerpoint/2010/main" val="3771935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3200" dirty="0"/>
              <a:t>Authority to Forgive</a:t>
            </a:r>
            <a:br>
              <a:rPr lang="en-US" sz="3600" dirty="0"/>
            </a:br>
            <a:r>
              <a:rPr lang="en-US" sz="3600" dirty="0"/>
              <a:t>Mark 2:1-12</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300" dirty="0"/>
              <a:t>And again he entered into Capernaum after some days; and it was noised that he was in the house.</a:t>
            </a:r>
          </a:p>
          <a:p>
            <a:r>
              <a:rPr lang="en-US" sz="3300" dirty="0"/>
              <a:t>2 And straightway many were gathered together, insomuch that there was no room to receive them, no, not so much as about the door: and he preached the word unto them.</a:t>
            </a:r>
          </a:p>
        </p:txBody>
      </p:sp>
      <p:pic>
        <p:nvPicPr>
          <p:cNvPr id="6" name="Picture 5">
            <a:extLst>
              <a:ext uri="{FF2B5EF4-FFF2-40B4-BE49-F238E27FC236}">
                <a16:creationId xmlns:a16="http://schemas.microsoft.com/office/drawing/2014/main" id="{7D870E78-219D-8E23-9E53-024D3296B3AE}"/>
              </a:ext>
            </a:extLst>
          </p:cNvPr>
          <p:cNvPicPr>
            <a:picLocks noChangeAspect="1"/>
          </p:cNvPicPr>
          <p:nvPr/>
        </p:nvPicPr>
        <p:blipFill rotWithShape="1">
          <a:blip r:embed="rId2"/>
          <a:srcRect b="9522"/>
          <a:stretch/>
        </p:blipFill>
        <p:spPr>
          <a:xfrm>
            <a:off x="1073151" y="2336800"/>
            <a:ext cx="3500745" cy="3910176"/>
          </a:xfrm>
          <a:prstGeom prst="rect">
            <a:avLst/>
          </a:prstGeom>
        </p:spPr>
      </p:pic>
    </p:spTree>
    <p:extLst>
      <p:ext uri="{BB962C8B-B14F-4D97-AF65-F5344CB8AC3E}">
        <p14:creationId xmlns:p14="http://schemas.microsoft.com/office/powerpoint/2010/main" val="354573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3200" dirty="0"/>
              <a:t>Authority to Forgive</a:t>
            </a:r>
            <a:br>
              <a:rPr lang="en-US" sz="3600" dirty="0"/>
            </a:br>
            <a:r>
              <a:rPr lang="en-US" sz="3600" dirty="0"/>
              <a:t>Mark 2:3-12</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300" dirty="0"/>
              <a:t>3 And they come unto him, bringing one sick of the palsy, which was borne of four.</a:t>
            </a:r>
          </a:p>
          <a:p>
            <a:r>
              <a:rPr lang="en-US" sz="3300" dirty="0"/>
              <a:t>4 And when they could not come nigh unto him for the press, they uncovered the roof where he was: and when they had broken it up, they let down the bed wherein the sick of the palsy lay.</a:t>
            </a:r>
          </a:p>
        </p:txBody>
      </p:sp>
      <p:pic>
        <p:nvPicPr>
          <p:cNvPr id="8" name="Picture 7">
            <a:extLst>
              <a:ext uri="{FF2B5EF4-FFF2-40B4-BE49-F238E27FC236}">
                <a16:creationId xmlns:a16="http://schemas.microsoft.com/office/drawing/2014/main" id="{E6395462-18B8-5102-13D7-885D6F6CA111}"/>
              </a:ext>
            </a:extLst>
          </p:cNvPr>
          <p:cNvPicPr>
            <a:picLocks noChangeAspect="1"/>
          </p:cNvPicPr>
          <p:nvPr/>
        </p:nvPicPr>
        <p:blipFill rotWithShape="1">
          <a:blip r:embed="rId2"/>
          <a:srcRect l="12049" r="6989"/>
          <a:stretch/>
        </p:blipFill>
        <p:spPr>
          <a:xfrm>
            <a:off x="1073151" y="2353687"/>
            <a:ext cx="3474721" cy="3893289"/>
          </a:xfrm>
          <a:prstGeom prst="rect">
            <a:avLst/>
          </a:prstGeom>
        </p:spPr>
      </p:pic>
    </p:spTree>
    <p:extLst>
      <p:ext uri="{BB962C8B-B14F-4D97-AF65-F5344CB8AC3E}">
        <p14:creationId xmlns:p14="http://schemas.microsoft.com/office/powerpoint/2010/main" val="2455181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DA57A-D139-0661-5B1C-9F2DE5611352}"/>
              </a:ext>
            </a:extLst>
          </p:cNvPr>
          <p:cNvSpPr>
            <a:spLocks noGrp="1"/>
          </p:cNvSpPr>
          <p:nvPr>
            <p:ph type="title"/>
          </p:nvPr>
        </p:nvSpPr>
        <p:spPr/>
        <p:txBody>
          <a:bodyPr/>
          <a:lstStyle/>
          <a:p>
            <a:r>
              <a:rPr lang="en-US" sz="4800" dirty="0"/>
              <a:t>The Gospel Story Continues…</a:t>
            </a:r>
          </a:p>
        </p:txBody>
      </p:sp>
      <p:sp>
        <p:nvSpPr>
          <p:cNvPr id="3" name="Content Placeholder 2">
            <a:extLst>
              <a:ext uri="{FF2B5EF4-FFF2-40B4-BE49-F238E27FC236}">
                <a16:creationId xmlns:a16="http://schemas.microsoft.com/office/drawing/2014/main" id="{BBDBA6E3-FFB4-67BF-951C-A334EE0961E2}"/>
              </a:ext>
            </a:extLst>
          </p:cNvPr>
          <p:cNvSpPr>
            <a:spLocks noGrp="1"/>
          </p:cNvSpPr>
          <p:nvPr>
            <p:ph idx="1"/>
          </p:nvPr>
        </p:nvSpPr>
        <p:spPr>
          <a:xfrm>
            <a:off x="818712" y="2222287"/>
            <a:ext cx="10554574" cy="4188525"/>
          </a:xfrm>
        </p:spPr>
        <p:txBody>
          <a:bodyPr>
            <a:normAutofit fontScale="92500" lnSpcReduction="20000"/>
          </a:bodyPr>
          <a:lstStyle/>
          <a:p>
            <a:pPr marL="0" indent="0">
              <a:buNone/>
            </a:pPr>
            <a:r>
              <a:rPr lang="en-US" sz="3200" dirty="0"/>
              <a:t>As you remember from last week, John Mark begins his gospel account with a few words about John the Baptist, whose call for repentance prepared the way for Jesus’ ministry.  Then there is the marvelous scene of Jesus’ baptism, where His identity was announced for all to hear by God the Father and the glorious, visible presence of the Holy Spirit.  Then Mark gives an extremely brief account of the temptation in the wilderness and of Jesus’ recruitment of the first four disciples (Peter, Andrew, James and John).   In Mark’s quick-moving fashion, the story moves on rapidly!  </a:t>
            </a:r>
          </a:p>
        </p:txBody>
      </p:sp>
    </p:spTree>
    <p:extLst>
      <p:ext uri="{BB962C8B-B14F-4D97-AF65-F5344CB8AC3E}">
        <p14:creationId xmlns:p14="http://schemas.microsoft.com/office/powerpoint/2010/main" val="1939769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3200" dirty="0"/>
              <a:t>Authority to Forgive</a:t>
            </a:r>
            <a:br>
              <a:rPr lang="en-US" sz="3600" dirty="0"/>
            </a:br>
            <a:r>
              <a:rPr lang="en-US" sz="3600" dirty="0"/>
              <a:t>Mark 2:5-12</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300" dirty="0"/>
              <a:t>5 When Jesus saw their faith, he said unto the sick of the palsy, Son, thy sins be forgiven thee.</a:t>
            </a:r>
          </a:p>
          <a:p>
            <a:r>
              <a:rPr lang="en-US" sz="3300" dirty="0"/>
              <a:t>6 But there was certain of the scribes sitting there, and reasoning in their hearts,</a:t>
            </a:r>
          </a:p>
          <a:p>
            <a:r>
              <a:rPr lang="en-US" sz="3300" dirty="0"/>
              <a:t>7 Why doth this man thus speak blasphemies? who can forgive sins but God only?</a:t>
            </a:r>
          </a:p>
        </p:txBody>
      </p:sp>
      <p:pic>
        <p:nvPicPr>
          <p:cNvPr id="7170" name="Picture 2" descr="Jesus Forgives Sins and Heals a Man Stricken with Palsy">
            <a:extLst>
              <a:ext uri="{FF2B5EF4-FFF2-40B4-BE49-F238E27FC236}">
                <a16:creationId xmlns:a16="http://schemas.microsoft.com/office/drawing/2014/main" id="{AEDA56FB-DB2F-8F66-4299-BD6B8C74AA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450" r="34207"/>
          <a:stretch/>
        </p:blipFill>
        <p:spPr bwMode="auto">
          <a:xfrm>
            <a:off x="1073151" y="2272748"/>
            <a:ext cx="3547533" cy="3730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0132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3200" dirty="0"/>
              <a:t>Authority to Forgive</a:t>
            </a:r>
            <a:br>
              <a:rPr lang="en-US" sz="3600" dirty="0"/>
            </a:br>
            <a:r>
              <a:rPr lang="en-US" sz="3600" dirty="0"/>
              <a:t>Mark 2:8-12</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300" dirty="0"/>
              <a:t>8 And immediately when Jesus perceived in his spirit that they so reasoned within themselves, he said unto them, Why reason ye these things in your hearts?</a:t>
            </a:r>
          </a:p>
          <a:p>
            <a:r>
              <a:rPr lang="en-US" sz="3300" dirty="0"/>
              <a:t>9 Whether is it easier to say to the sick of the palsy, Thy sins be forgiven thee; or to say, Arise, and take up thy bed, and walk?</a:t>
            </a:r>
          </a:p>
        </p:txBody>
      </p:sp>
      <p:pic>
        <p:nvPicPr>
          <p:cNvPr id="5" name="Picture 4">
            <a:extLst>
              <a:ext uri="{FF2B5EF4-FFF2-40B4-BE49-F238E27FC236}">
                <a16:creationId xmlns:a16="http://schemas.microsoft.com/office/drawing/2014/main" id="{9AF8C2E7-C8B0-0760-C560-9E40C9CDBA85}"/>
              </a:ext>
            </a:extLst>
          </p:cNvPr>
          <p:cNvPicPr>
            <a:picLocks noChangeAspect="1"/>
          </p:cNvPicPr>
          <p:nvPr/>
        </p:nvPicPr>
        <p:blipFill rotWithShape="1">
          <a:blip r:embed="rId2"/>
          <a:srcRect t="1882" r="3041" b="5858"/>
          <a:stretch/>
        </p:blipFill>
        <p:spPr>
          <a:xfrm>
            <a:off x="1073151" y="2361537"/>
            <a:ext cx="3618490" cy="4285753"/>
          </a:xfrm>
          <a:prstGeom prst="rect">
            <a:avLst/>
          </a:prstGeom>
        </p:spPr>
      </p:pic>
    </p:spTree>
    <p:extLst>
      <p:ext uri="{BB962C8B-B14F-4D97-AF65-F5344CB8AC3E}">
        <p14:creationId xmlns:p14="http://schemas.microsoft.com/office/powerpoint/2010/main" val="3859128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p:txBody>
          <a:bodyPr/>
          <a:lstStyle/>
          <a:p>
            <a:r>
              <a:rPr lang="en-US" dirty="0"/>
              <a:t>Authority to Forgive</a:t>
            </a:r>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4763992" y="2218635"/>
            <a:ext cx="6726804" cy="4188526"/>
          </a:xfrm>
          <a:solidFill>
            <a:schemeClr val="accent1">
              <a:lumMod val="40000"/>
              <a:lumOff val="60000"/>
            </a:schemeClr>
          </a:solidFill>
        </p:spPr>
        <p:txBody>
          <a:bodyPr>
            <a:noAutofit/>
          </a:bodyPr>
          <a:lstStyle/>
          <a:p>
            <a:pPr marL="0" indent="0" algn="ctr">
              <a:buNone/>
            </a:pPr>
            <a:r>
              <a:rPr lang="en-US" sz="4000" dirty="0">
                <a:solidFill>
                  <a:schemeClr val="accent1">
                    <a:lumMod val="50000"/>
                  </a:schemeClr>
                </a:solidFill>
              </a:rPr>
              <a:t>Only God can forgive sins</a:t>
            </a:r>
          </a:p>
          <a:p>
            <a:pPr marL="0" indent="0" algn="ctr">
              <a:buNone/>
            </a:pPr>
            <a:r>
              <a:rPr lang="en-US" sz="4000" dirty="0">
                <a:solidFill>
                  <a:schemeClr val="accent1">
                    <a:lumMod val="50000"/>
                  </a:schemeClr>
                </a:solidFill>
              </a:rPr>
              <a:t>+</a:t>
            </a:r>
          </a:p>
          <a:p>
            <a:pPr marL="0" indent="0" algn="ctr">
              <a:buNone/>
            </a:pPr>
            <a:r>
              <a:rPr lang="en-US" sz="4000" dirty="0">
                <a:solidFill>
                  <a:schemeClr val="accent1">
                    <a:lumMod val="50000"/>
                  </a:schemeClr>
                </a:solidFill>
              </a:rPr>
              <a:t>Jesus forgives sins</a:t>
            </a:r>
          </a:p>
          <a:p>
            <a:pPr marL="0" indent="0" algn="ctr">
              <a:buNone/>
            </a:pPr>
            <a:r>
              <a:rPr lang="en-US" sz="4000" dirty="0">
                <a:solidFill>
                  <a:schemeClr val="accent1">
                    <a:lumMod val="50000"/>
                  </a:schemeClr>
                </a:solidFill>
              </a:rPr>
              <a:t>=</a:t>
            </a:r>
          </a:p>
          <a:p>
            <a:pPr marL="0" indent="0" algn="ctr">
              <a:buNone/>
            </a:pPr>
            <a:r>
              <a:rPr lang="en-US" sz="4000" b="1" dirty="0">
                <a:solidFill>
                  <a:schemeClr val="accent1">
                    <a:lumMod val="50000"/>
                  </a:schemeClr>
                </a:solidFill>
              </a:rPr>
              <a:t>JESUS IS GOD</a:t>
            </a:r>
          </a:p>
        </p:txBody>
      </p:sp>
      <p:pic>
        <p:nvPicPr>
          <p:cNvPr id="1026" name="Picture 2" descr="First-Order Logic – Dover Publications">
            <a:extLst>
              <a:ext uri="{FF2B5EF4-FFF2-40B4-BE49-F238E27FC236}">
                <a16:creationId xmlns:a16="http://schemas.microsoft.com/office/drawing/2014/main" id="{B5A7106D-F467-4699-72F8-B33B46CF7C6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t="6735" b="21059"/>
          <a:stretch/>
        </p:blipFill>
        <p:spPr bwMode="auto">
          <a:xfrm>
            <a:off x="810000" y="2322512"/>
            <a:ext cx="3649662" cy="4084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58121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3200" dirty="0"/>
              <a:t>Authority to Forgive</a:t>
            </a:r>
            <a:br>
              <a:rPr lang="en-US" sz="3600" dirty="0"/>
            </a:br>
            <a:r>
              <a:rPr lang="en-US" sz="3600" dirty="0"/>
              <a:t>Mark 2:10-12</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10 But that ye may know that the Son of man hath power on earth to forgive sins, (he saith to the sick of the palsy,)</a:t>
            </a:r>
          </a:p>
          <a:p>
            <a:r>
              <a:rPr lang="en-US" sz="3600" dirty="0"/>
              <a:t>11 I say unto thee, Arise, and take up thy bed, and go thy way into thine house.</a:t>
            </a:r>
          </a:p>
        </p:txBody>
      </p:sp>
      <p:pic>
        <p:nvPicPr>
          <p:cNvPr id="5" name="Picture 4">
            <a:extLst>
              <a:ext uri="{FF2B5EF4-FFF2-40B4-BE49-F238E27FC236}">
                <a16:creationId xmlns:a16="http://schemas.microsoft.com/office/drawing/2014/main" id="{FC69F9B0-B4A2-4464-45BC-E9986F247551}"/>
              </a:ext>
            </a:extLst>
          </p:cNvPr>
          <p:cNvPicPr>
            <a:picLocks noChangeAspect="1"/>
          </p:cNvPicPr>
          <p:nvPr/>
        </p:nvPicPr>
        <p:blipFill>
          <a:blip r:embed="rId2"/>
          <a:stretch>
            <a:fillRect/>
          </a:stretch>
        </p:blipFill>
        <p:spPr>
          <a:xfrm>
            <a:off x="1073151" y="2358682"/>
            <a:ext cx="3551857" cy="3827433"/>
          </a:xfrm>
          <a:prstGeom prst="rect">
            <a:avLst/>
          </a:prstGeom>
        </p:spPr>
      </p:pic>
    </p:spTree>
    <p:extLst>
      <p:ext uri="{BB962C8B-B14F-4D97-AF65-F5344CB8AC3E}">
        <p14:creationId xmlns:p14="http://schemas.microsoft.com/office/powerpoint/2010/main" val="1186747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3200" dirty="0"/>
              <a:t>Authority to Forgive</a:t>
            </a:r>
            <a:br>
              <a:rPr lang="en-US" sz="3600" dirty="0"/>
            </a:br>
            <a:r>
              <a:rPr lang="en-US" sz="3600" dirty="0"/>
              <a:t>Mark 2:12</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12 And immediately he arose, took up the bed, and went forth before them all; insomuch that they were all amazed, and glorified God, saying, We never saw it on this fashion.</a:t>
            </a:r>
          </a:p>
        </p:txBody>
      </p:sp>
      <p:pic>
        <p:nvPicPr>
          <p:cNvPr id="5" name="Picture 4">
            <a:extLst>
              <a:ext uri="{FF2B5EF4-FFF2-40B4-BE49-F238E27FC236}">
                <a16:creationId xmlns:a16="http://schemas.microsoft.com/office/drawing/2014/main" id="{ABA455B4-BCE7-3291-A46F-7E3280CA663B}"/>
              </a:ext>
            </a:extLst>
          </p:cNvPr>
          <p:cNvPicPr>
            <a:picLocks noChangeAspect="1"/>
          </p:cNvPicPr>
          <p:nvPr/>
        </p:nvPicPr>
        <p:blipFill rotWithShape="1">
          <a:blip r:embed="rId2"/>
          <a:srcRect b="14989"/>
          <a:stretch/>
        </p:blipFill>
        <p:spPr>
          <a:xfrm>
            <a:off x="1073151" y="2403840"/>
            <a:ext cx="3547533" cy="3901544"/>
          </a:xfrm>
          <a:prstGeom prst="rect">
            <a:avLst/>
          </a:prstGeom>
        </p:spPr>
      </p:pic>
    </p:spTree>
    <p:extLst>
      <p:ext uri="{BB962C8B-B14F-4D97-AF65-F5344CB8AC3E}">
        <p14:creationId xmlns:p14="http://schemas.microsoft.com/office/powerpoint/2010/main" val="669639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br>
              <a:rPr lang="en-US" sz="3200" b="1" dirty="0">
                <a:solidFill>
                  <a:schemeClr val="accent1">
                    <a:lumMod val="40000"/>
                    <a:lumOff val="60000"/>
                  </a:schemeClr>
                </a:solidFill>
              </a:rPr>
            </a:br>
            <a:r>
              <a:rPr lang="en-US" sz="3600" b="1" dirty="0">
                <a:solidFill>
                  <a:schemeClr val="accent1">
                    <a:lumMod val="40000"/>
                    <a:lumOff val="60000"/>
                  </a:schemeClr>
                </a:solidFill>
              </a:rPr>
              <a:t>Authority to Call </a:t>
            </a:r>
            <a:r>
              <a:rPr lang="en-US" sz="3200" b="1" dirty="0">
                <a:solidFill>
                  <a:schemeClr val="accent1">
                    <a:lumMod val="40000"/>
                    <a:lumOff val="60000"/>
                  </a:schemeClr>
                </a:solidFill>
              </a:rPr>
              <a:t>Mark 2:13-17</a:t>
            </a:r>
          </a:p>
        </p:txBody>
      </p:sp>
      <p:pic>
        <p:nvPicPr>
          <p:cNvPr id="7" name="Picture Placeholder 6">
            <a:extLst>
              <a:ext uri="{FF2B5EF4-FFF2-40B4-BE49-F238E27FC236}">
                <a16:creationId xmlns:a16="http://schemas.microsoft.com/office/drawing/2014/main" id="{E691D664-B528-41D5-530D-F0765FE9E0E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7142" b="7142"/>
          <a:stretch>
            <a:fillRect/>
          </a:stretch>
        </p:blipFill>
        <p:spPr>
          <a:solidFill>
            <a:schemeClr val="accent1">
              <a:lumMod val="40000"/>
              <a:lumOff val="60000"/>
            </a:schemeClr>
          </a:solidFill>
        </p:spPr>
      </p:pic>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630016"/>
            <a:ext cx="5630031" cy="4877109"/>
          </a:xfrm>
        </p:spPr>
        <p:txBody>
          <a:bodyPr>
            <a:normAutofit lnSpcReduction="10000"/>
          </a:bodyPr>
          <a:lstStyle/>
          <a:p>
            <a:r>
              <a:rPr lang="en-US" sz="3200" b="1" dirty="0"/>
              <a:t>13 And he went forth again by the sea side; and all the multitude resorted unto him, and he taught them.</a:t>
            </a:r>
          </a:p>
          <a:p>
            <a:r>
              <a:rPr lang="en-US" sz="3200" b="1" dirty="0"/>
              <a:t>14 And as he passed by, he saw Levi the son of Alphaeus sitting at the receipt of custom, and said unto him, Follow me. And he arose and followed him.</a:t>
            </a:r>
          </a:p>
        </p:txBody>
      </p:sp>
    </p:spTree>
    <p:extLst>
      <p:ext uri="{BB962C8B-B14F-4D97-AF65-F5344CB8AC3E}">
        <p14:creationId xmlns:p14="http://schemas.microsoft.com/office/powerpoint/2010/main" val="17803365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br>
              <a:rPr lang="en-US" sz="3200" b="1" dirty="0">
                <a:solidFill>
                  <a:schemeClr val="accent1">
                    <a:lumMod val="40000"/>
                    <a:lumOff val="60000"/>
                  </a:schemeClr>
                </a:solidFill>
              </a:rPr>
            </a:br>
            <a:r>
              <a:rPr lang="en-US" sz="3600" b="1" dirty="0">
                <a:solidFill>
                  <a:schemeClr val="accent1">
                    <a:lumMod val="40000"/>
                    <a:lumOff val="60000"/>
                  </a:schemeClr>
                </a:solidFill>
              </a:rPr>
              <a:t>Authority to Call </a:t>
            </a:r>
            <a:r>
              <a:rPr lang="en-US" sz="3200" b="1" dirty="0">
                <a:solidFill>
                  <a:schemeClr val="accent1">
                    <a:lumMod val="40000"/>
                    <a:lumOff val="60000"/>
                  </a:schemeClr>
                </a:solidFill>
              </a:rPr>
              <a:t>Mark 2:16-17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630016"/>
            <a:ext cx="5630031" cy="4877109"/>
          </a:xfrm>
        </p:spPr>
        <p:txBody>
          <a:bodyPr>
            <a:normAutofit/>
          </a:bodyPr>
          <a:lstStyle/>
          <a:p>
            <a:r>
              <a:rPr lang="en-US" sz="3200" b="1" dirty="0"/>
              <a:t>15 And it came to pass, that, as Jesus sat at meat in his house, many publicans and sinners sat also together with Jesus and his disciples: for there were many, and they followed him.</a:t>
            </a:r>
          </a:p>
        </p:txBody>
      </p:sp>
      <p:pic>
        <p:nvPicPr>
          <p:cNvPr id="16" name="Picture Placeholder 15">
            <a:extLst>
              <a:ext uri="{FF2B5EF4-FFF2-40B4-BE49-F238E27FC236}">
                <a16:creationId xmlns:a16="http://schemas.microsoft.com/office/drawing/2014/main" id="{87B80E47-11B2-CB2D-6763-1978648FF35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762" r="24762"/>
          <a:stretch>
            <a:fillRect/>
          </a:stretch>
        </p:blipFill>
        <p:spPr/>
      </p:pic>
    </p:spTree>
    <p:extLst>
      <p:ext uri="{BB962C8B-B14F-4D97-AF65-F5344CB8AC3E}">
        <p14:creationId xmlns:p14="http://schemas.microsoft.com/office/powerpoint/2010/main" val="3782333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br>
              <a:rPr lang="en-US" sz="3200" b="1" dirty="0">
                <a:solidFill>
                  <a:schemeClr val="accent1">
                    <a:lumMod val="40000"/>
                    <a:lumOff val="60000"/>
                  </a:schemeClr>
                </a:solidFill>
              </a:rPr>
            </a:br>
            <a:r>
              <a:rPr lang="en-US" sz="3600" b="1" dirty="0">
                <a:solidFill>
                  <a:schemeClr val="accent1">
                    <a:lumMod val="40000"/>
                    <a:lumOff val="60000"/>
                  </a:schemeClr>
                </a:solidFill>
              </a:rPr>
              <a:t>Authority to Call </a:t>
            </a:r>
            <a:r>
              <a:rPr lang="en-US" sz="3200" b="1" dirty="0">
                <a:solidFill>
                  <a:schemeClr val="accent1">
                    <a:lumMod val="40000"/>
                    <a:lumOff val="60000"/>
                  </a:schemeClr>
                </a:solidFill>
              </a:rPr>
              <a:t>Mark 2:16-17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630016"/>
            <a:ext cx="5630031" cy="4877109"/>
          </a:xfrm>
        </p:spPr>
        <p:txBody>
          <a:bodyPr>
            <a:normAutofit/>
          </a:bodyPr>
          <a:lstStyle/>
          <a:p>
            <a:r>
              <a:rPr lang="en-US" sz="3200" b="1" dirty="0"/>
              <a:t>16 And when the scribes and Pharisees saw him eat with publicans and sinners, they said unto his disciples, How is it that he </a:t>
            </a:r>
            <a:r>
              <a:rPr lang="en-US" sz="3200" b="1" dirty="0" err="1"/>
              <a:t>eateth</a:t>
            </a:r>
            <a:r>
              <a:rPr lang="en-US" sz="3200" b="1" dirty="0"/>
              <a:t> and </a:t>
            </a:r>
            <a:r>
              <a:rPr lang="en-US" sz="3200" b="1" dirty="0" err="1"/>
              <a:t>drinketh</a:t>
            </a:r>
            <a:r>
              <a:rPr lang="en-US" sz="3200" b="1" dirty="0"/>
              <a:t> with publicans and sinners?</a:t>
            </a:r>
          </a:p>
        </p:txBody>
      </p:sp>
      <p:pic>
        <p:nvPicPr>
          <p:cNvPr id="7" name="Picture Placeholder 6">
            <a:extLst>
              <a:ext uri="{FF2B5EF4-FFF2-40B4-BE49-F238E27FC236}">
                <a16:creationId xmlns:a16="http://schemas.microsoft.com/office/drawing/2014/main" id="{A4B68592-E07E-D246-1A49-67FF72C3709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8789" r="18789"/>
          <a:stretch>
            <a:fillRect/>
          </a:stretch>
        </p:blipFill>
        <p:spPr/>
      </p:pic>
    </p:spTree>
    <p:extLst>
      <p:ext uri="{BB962C8B-B14F-4D97-AF65-F5344CB8AC3E}">
        <p14:creationId xmlns:p14="http://schemas.microsoft.com/office/powerpoint/2010/main" val="33732180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200205"/>
          </a:xfrm>
        </p:spPr>
        <p:txBody>
          <a:bodyPr>
            <a:normAutofit fontScale="90000"/>
          </a:bodyPr>
          <a:lstStyle/>
          <a:p>
            <a:pPr algn="ctr"/>
            <a:br>
              <a:rPr lang="en-US" sz="3200" b="1" dirty="0">
                <a:solidFill>
                  <a:schemeClr val="accent1">
                    <a:lumMod val="40000"/>
                    <a:lumOff val="60000"/>
                  </a:schemeClr>
                </a:solidFill>
              </a:rPr>
            </a:br>
            <a:r>
              <a:rPr lang="en-US" sz="3600" b="1" dirty="0">
                <a:solidFill>
                  <a:schemeClr val="accent1">
                    <a:lumMod val="40000"/>
                    <a:lumOff val="60000"/>
                  </a:schemeClr>
                </a:solidFill>
              </a:rPr>
              <a:t>Authority to Call </a:t>
            </a:r>
            <a:r>
              <a:rPr lang="en-US" sz="3200" b="1" dirty="0">
                <a:solidFill>
                  <a:schemeClr val="accent1">
                    <a:lumMod val="40000"/>
                    <a:lumOff val="60000"/>
                  </a:schemeClr>
                </a:solidFill>
              </a:rPr>
              <a:t>Mark 2:17</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630016"/>
            <a:ext cx="5630031" cy="4877109"/>
          </a:xfrm>
        </p:spPr>
        <p:txBody>
          <a:bodyPr>
            <a:normAutofit/>
          </a:bodyPr>
          <a:lstStyle/>
          <a:p>
            <a:r>
              <a:rPr lang="en-US" sz="3200" b="1" dirty="0"/>
              <a:t>17 When Jesus heard it, he saith unto them, They that are whole have no need of the physician, but they that are sick: I came not to call the righteous, but sinners to repentance.</a:t>
            </a:r>
          </a:p>
        </p:txBody>
      </p:sp>
      <p:pic>
        <p:nvPicPr>
          <p:cNvPr id="12" name="Picture Placeholder 11">
            <a:extLst>
              <a:ext uri="{FF2B5EF4-FFF2-40B4-BE49-F238E27FC236}">
                <a16:creationId xmlns:a16="http://schemas.microsoft.com/office/drawing/2014/main" id="{C0A5B1CF-CE2F-3ABE-F9CC-E4D9BA6F9727}"/>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34188" r="17474"/>
          <a:stretch/>
        </p:blipFill>
        <p:spPr>
          <a:xfrm>
            <a:off x="6098117" y="0"/>
            <a:ext cx="6093883" cy="6858000"/>
          </a:xfrm>
        </p:spPr>
      </p:pic>
    </p:spTree>
    <p:extLst>
      <p:ext uri="{BB962C8B-B14F-4D97-AF65-F5344CB8AC3E}">
        <p14:creationId xmlns:p14="http://schemas.microsoft.com/office/powerpoint/2010/main" val="6864276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t>Authority to Call  </a:t>
            </a:r>
            <a:br>
              <a:rPr lang="en-US" dirty="0"/>
            </a:br>
            <a:r>
              <a:rPr lang="en-US" sz="2000" dirty="0"/>
              <a:t>SDA Bible Commentary on Mark 2:17</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093303" y="2222287"/>
            <a:ext cx="10137073" cy="4188525"/>
          </a:xfrm>
        </p:spPr>
        <p:txBody>
          <a:bodyPr>
            <a:noAutofit/>
          </a:bodyPr>
          <a:lstStyle/>
          <a:p>
            <a:pPr marL="0" indent="0">
              <a:buNone/>
            </a:pPr>
            <a:r>
              <a:rPr lang="en-US" sz="3100" dirty="0"/>
              <a:t>If the tax collectors were such sinners as the Pharisees claimed, they must be in greater need than other men. Were they not then the very ones for whom Christ should put forth His best efforts? He had come to “save” men (Matt. 1:21), but if He were able only to save those who were already righteous, He could not be truly a </a:t>
            </a:r>
            <a:r>
              <a:rPr lang="en-US" sz="3100" dirty="0" err="1"/>
              <a:t>Saviour</a:t>
            </a:r>
            <a:r>
              <a:rPr lang="en-US" sz="3100" dirty="0"/>
              <a:t>. The test of His mission as the </a:t>
            </a:r>
            <a:r>
              <a:rPr lang="en-US" sz="3100" dirty="0" err="1"/>
              <a:t>Saviour</a:t>
            </a:r>
            <a:r>
              <a:rPr lang="en-US" sz="3100" dirty="0"/>
              <a:t> of men turned on the point of what He could do for sinners.  </a:t>
            </a:r>
          </a:p>
        </p:txBody>
      </p:sp>
    </p:spTree>
    <p:extLst>
      <p:ext uri="{BB962C8B-B14F-4D97-AF65-F5344CB8AC3E}">
        <p14:creationId xmlns:p14="http://schemas.microsoft.com/office/powerpoint/2010/main" val="2864689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6000" dirty="0"/>
              <a:t>Authority</a:t>
            </a:r>
            <a:br>
              <a:rPr lang="en-US" sz="3600" dirty="0"/>
            </a:br>
            <a:r>
              <a:rPr lang="en-US" sz="3600" dirty="0"/>
              <a:t>Mark 1:21-28</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21 And they went into Capernaum; and straightway on the sabbath day he entered into the synagogue, and taught.</a:t>
            </a:r>
          </a:p>
          <a:p>
            <a:r>
              <a:rPr lang="en-US" sz="3600" dirty="0"/>
              <a:t>22 And they were astonished at his doctrine: for </a:t>
            </a:r>
            <a:r>
              <a:rPr lang="en-US" sz="3600" dirty="0">
                <a:solidFill>
                  <a:schemeClr val="accent1">
                    <a:lumMod val="40000"/>
                    <a:lumOff val="60000"/>
                  </a:schemeClr>
                </a:solidFill>
              </a:rPr>
              <a:t>he taught them as one that had authority</a:t>
            </a:r>
            <a:r>
              <a:rPr lang="en-US" sz="3600" dirty="0"/>
              <a:t>, and not as the scribes.</a:t>
            </a:r>
          </a:p>
        </p:txBody>
      </p:sp>
      <p:pic>
        <p:nvPicPr>
          <p:cNvPr id="1026" name="Picture 2" descr="Jesus At the Synagogue in Nazareth - Christian Publishing House Blog">
            <a:extLst>
              <a:ext uri="{FF2B5EF4-FFF2-40B4-BE49-F238E27FC236}">
                <a16:creationId xmlns:a16="http://schemas.microsoft.com/office/drawing/2014/main" id="{22CAE9AB-A270-A800-DB9D-DD526AF06C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162" r="34252"/>
          <a:stretch/>
        </p:blipFill>
        <p:spPr bwMode="auto">
          <a:xfrm>
            <a:off x="1013790" y="2332382"/>
            <a:ext cx="3606894" cy="4074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4333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t>Authority to Call  </a:t>
            </a:r>
            <a:br>
              <a:rPr lang="en-US" dirty="0"/>
            </a:br>
            <a:r>
              <a:rPr lang="en-US" sz="2000" dirty="0"/>
              <a:t>The Desire of Ages p. 275</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093303" y="2222287"/>
            <a:ext cx="10137073" cy="4188525"/>
          </a:xfrm>
        </p:spPr>
        <p:txBody>
          <a:bodyPr>
            <a:noAutofit/>
          </a:bodyPr>
          <a:lstStyle/>
          <a:p>
            <a:pPr marL="0" indent="0">
              <a:buNone/>
            </a:pPr>
            <a:r>
              <a:rPr lang="en-US" sz="3000" dirty="0"/>
              <a:t>The Pharisees were silenced for the time, but only became more determined in their enmity. They next sought out the disciples of John the Baptist, and tried to set them against the </a:t>
            </a:r>
            <a:r>
              <a:rPr lang="en-US" sz="3000" dirty="0" err="1"/>
              <a:t>Saviour</a:t>
            </a:r>
            <a:r>
              <a:rPr lang="en-US" sz="3000" dirty="0"/>
              <a:t>. These Pharisees had not accepted the mission of the Baptist. They had pointed in scorn to his abstemious life, his simple habits, his coarse garments, and had declared him a fanatic. Now when Jesus came mingling with the people, eating and drinking at their tables, they accused Him of being a glutton and a winebibber. </a:t>
            </a:r>
          </a:p>
        </p:txBody>
      </p:sp>
    </p:spTree>
    <p:extLst>
      <p:ext uri="{BB962C8B-B14F-4D97-AF65-F5344CB8AC3E}">
        <p14:creationId xmlns:p14="http://schemas.microsoft.com/office/powerpoint/2010/main" val="1054059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940065" y="446088"/>
            <a:ext cx="3813702" cy="1618396"/>
          </a:xfrm>
        </p:spPr>
        <p:txBody>
          <a:bodyPr/>
          <a:lstStyle/>
          <a:p>
            <a:pPr algn="ctr"/>
            <a:r>
              <a:rPr lang="en-US" sz="3200" dirty="0"/>
              <a:t>The Bridegroom’s Authority</a:t>
            </a:r>
            <a:br>
              <a:rPr lang="en-US" sz="3600" dirty="0"/>
            </a:br>
            <a:r>
              <a:rPr lang="en-US" sz="2400" dirty="0"/>
              <a:t>Mark 2:18-22</a:t>
            </a:r>
            <a:endParaRPr lang="en-US" sz="36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18 And the disciples of John and of the Pharisees used to fast: and they come and say unto him, Why do the disciples of John and of the Pharisees fast, but thy disciples </a:t>
            </a:r>
            <a:r>
              <a:rPr lang="en-US" sz="3200" dirty="0"/>
              <a:t>fast not?</a:t>
            </a:r>
          </a:p>
        </p:txBody>
      </p:sp>
      <p:pic>
        <p:nvPicPr>
          <p:cNvPr id="12290" name="Picture 2" descr="A CHRISTIAN PILGRIMAGE">
            <a:extLst>
              <a:ext uri="{FF2B5EF4-FFF2-40B4-BE49-F238E27FC236}">
                <a16:creationId xmlns:a16="http://schemas.microsoft.com/office/drawing/2014/main" id="{1C579888-A19B-1A89-E1EE-8313EA6E6D5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06" r="15466"/>
          <a:stretch/>
        </p:blipFill>
        <p:spPr bwMode="auto">
          <a:xfrm>
            <a:off x="1073150" y="2481262"/>
            <a:ext cx="3547533" cy="3430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6155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t>The Bridegroom’s Authority</a:t>
            </a:r>
            <a:br>
              <a:rPr lang="en-US" dirty="0"/>
            </a:br>
            <a:r>
              <a:rPr lang="en-US" sz="2000" dirty="0"/>
              <a:t>The Desire of Ages p. 276</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1093303" y="2222287"/>
            <a:ext cx="10137073" cy="4188525"/>
          </a:xfrm>
        </p:spPr>
        <p:txBody>
          <a:bodyPr>
            <a:noAutofit/>
          </a:bodyPr>
          <a:lstStyle/>
          <a:p>
            <a:pPr marL="0" indent="0">
              <a:buNone/>
            </a:pPr>
            <a:r>
              <a:rPr lang="en-US" sz="3000" dirty="0"/>
              <a:t>The disciples of John were at this time in great sorrow. It was before their visit to Jesus with John's message. Their beloved teacher was in prison, and they passed their days in mourning. And Jesus was making no effort to release John, and even appeared to cast discredit on his teaching. If John had been sent by God, why did Jesus and His disciples pursue a course so widely different? </a:t>
            </a:r>
          </a:p>
        </p:txBody>
      </p:sp>
    </p:spTree>
    <p:extLst>
      <p:ext uri="{BB962C8B-B14F-4D97-AF65-F5344CB8AC3E}">
        <p14:creationId xmlns:p14="http://schemas.microsoft.com/office/powerpoint/2010/main" val="36219572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200" dirty="0"/>
              <a:t>19 And Jesus said unto them, Can the children of the bridechamber fast, while the bridegroom is with them? as long as they have the bridegroom with them, they cannot fast.</a:t>
            </a:r>
          </a:p>
          <a:p>
            <a:r>
              <a:rPr lang="en-US" sz="3200" dirty="0"/>
              <a:t>20 But the days will come, when the bridegroom shall be taken away from them, and then shall they fast in those days.</a:t>
            </a:r>
            <a:endParaRPr lang="en-US" sz="2800" dirty="0"/>
          </a:p>
        </p:txBody>
      </p:sp>
      <p:pic>
        <p:nvPicPr>
          <p:cNvPr id="13314" name="Picture 2" descr="Jesus Questioned About Fasting -Mt | Listen to God, Receive Grace">
            <a:extLst>
              <a:ext uri="{FF2B5EF4-FFF2-40B4-BE49-F238E27FC236}">
                <a16:creationId xmlns:a16="http://schemas.microsoft.com/office/drawing/2014/main" id="{FDC320B3-2D7B-98F7-0987-E3841DEFFD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09" r="25859" b="9444"/>
          <a:stretch/>
        </p:blipFill>
        <p:spPr bwMode="auto">
          <a:xfrm>
            <a:off x="1078763" y="2305146"/>
            <a:ext cx="3592252" cy="3737066"/>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B8FEBBEA-C5FD-4D3B-6942-36AF6283126F}"/>
              </a:ext>
            </a:extLst>
          </p:cNvPr>
          <p:cNvSpPr txBox="1">
            <a:spLocks/>
          </p:cNvSpPr>
          <p:nvPr/>
        </p:nvSpPr>
        <p:spPr>
          <a:xfrm>
            <a:off x="940065" y="446088"/>
            <a:ext cx="3813702" cy="1618396"/>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2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200" dirty="0"/>
              <a:t>The Bridegroom’s Authority</a:t>
            </a:r>
            <a:br>
              <a:rPr lang="en-US" sz="3600" dirty="0"/>
            </a:br>
            <a:r>
              <a:rPr lang="en-US" sz="2400" dirty="0"/>
              <a:t>Mark 2:19-22</a:t>
            </a:r>
            <a:endParaRPr lang="en-US" sz="3600" dirty="0"/>
          </a:p>
        </p:txBody>
      </p:sp>
    </p:spTree>
    <p:extLst>
      <p:ext uri="{BB962C8B-B14F-4D97-AF65-F5344CB8AC3E}">
        <p14:creationId xmlns:p14="http://schemas.microsoft.com/office/powerpoint/2010/main" val="3842082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r>
              <a:rPr lang="en-US" dirty="0"/>
              <a:t>The Bridegroom’s Authority</a:t>
            </a:r>
            <a:br>
              <a:rPr lang="en-US" dirty="0"/>
            </a:br>
            <a:r>
              <a:rPr lang="en-US" sz="2000" dirty="0"/>
              <a:t>SDA Commentary on Mark 2:19</a:t>
            </a:r>
            <a:endParaRPr lang="en-US"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810001" y="2222287"/>
            <a:ext cx="10631926" cy="4188525"/>
          </a:xfrm>
        </p:spPr>
        <p:txBody>
          <a:bodyPr>
            <a:noAutofit/>
          </a:bodyPr>
          <a:lstStyle/>
          <a:p>
            <a:pPr marL="0" indent="0">
              <a:buNone/>
            </a:pPr>
            <a:r>
              <a:rPr lang="en-US" sz="3000" dirty="0"/>
              <a:t>The comparison Jesus used here has its roots in Old Testament prophecy, where Jehovah’s relation to His people is depicted as that of the bridegroom to the bride.  John had already used the same figure to explain His relationship to the Messiah upon the former occasion when the Jewish leaders had sought to drive a wedge of rivalry between John and Jesus, probably a year or so prior to this occasion. It seems significant, therefore, that Jesus used this brief figure in the presence of the disciples of John the Baptist.</a:t>
            </a:r>
          </a:p>
        </p:txBody>
      </p:sp>
    </p:spTree>
    <p:extLst>
      <p:ext uri="{BB962C8B-B14F-4D97-AF65-F5344CB8AC3E}">
        <p14:creationId xmlns:p14="http://schemas.microsoft.com/office/powerpoint/2010/main" val="34438948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000" dirty="0"/>
              <a:t>21 No man also </a:t>
            </a:r>
            <a:r>
              <a:rPr lang="en-US" sz="3000" dirty="0" err="1"/>
              <a:t>seweth</a:t>
            </a:r>
            <a:r>
              <a:rPr lang="en-US" sz="3000" dirty="0"/>
              <a:t> a piece of new cloth on an old garment: else the new piece that filled it up taketh away from the old, and the rent is made worse.</a:t>
            </a:r>
          </a:p>
          <a:p>
            <a:r>
              <a:rPr lang="en-US" sz="3000" dirty="0"/>
              <a:t>22 And no man </a:t>
            </a:r>
            <a:r>
              <a:rPr lang="en-US" sz="3000" dirty="0" err="1"/>
              <a:t>putteth</a:t>
            </a:r>
            <a:r>
              <a:rPr lang="en-US" sz="3000" dirty="0"/>
              <a:t> new wine into old bottles: else the new wine doth burst the bottles, and the wine is spilled, and the bottles will be marred: but new wine must be put into new bottles.</a:t>
            </a:r>
          </a:p>
        </p:txBody>
      </p:sp>
      <p:pic>
        <p:nvPicPr>
          <p:cNvPr id="14338" name="Picture 2" descr="Old Wine / New Bottles - Musimorphic">
            <a:extLst>
              <a:ext uri="{FF2B5EF4-FFF2-40B4-BE49-F238E27FC236}">
                <a16:creationId xmlns:a16="http://schemas.microsoft.com/office/drawing/2014/main" id="{1BE05422-A99C-F5A3-7CD6-A70ECA31E9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151" y="2488758"/>
            <a:ext cx="3522428" cy="3522428"/>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a:extLst>
              <a:ext uri="{FF2B5EF4-FFF2-40B4-BE49-F238E27FC236}">
                <a16:creationId xmlns:a16="http://schemas.microsoft.com/office/drawing/2014/main" id="{A411A5E6-F124-8EA2-7B96-D7F4C1261475}"/>
              </a:ext>
            </a:extLst>
          </p:cNvPr>
          <p:cNvSpPr txBox="1">
            <a:spLocks/>
          </p:cNvSpPr>
          <p:nvPr/>
        </p:nvSpPr>
        <p:spPr>
          <a:xfrm>
            <a:off x="940065" y="446088"/>
            <a:ext cx="3813702" cy="1618396"/>
          </a:xfrm>
          <a:prstGeom prst="rect">
            <a:avLst/>
          </a:prstGeom>
          <a:effectLst>
            <a:outerShdw blurRad="50800" dir="14400000">
              <a:srgbClr val="000000">
                <a:alpha val="60000"/>
              </a:srgbClr>
            </a:outerShdw>
          </a:effectLst>
        </p:spPr>
        <p:txBody>
          <a:bodyPr vert="horz" lIns="91440" tIns="45720" rIns="91440" bIns="45720" rtlCol="0" anchor="b">
            <a:noAutofit/>
          </a:bodyPr>
          <a:lstStyle>
            <a:lvl1pPr algn="l" defTabSz="457200" rtl="0" eaLnBrk="1" latinLnBrk="0" hangingPunct="1">
              <a:spcBef>
                <a:spcPct val="0"/>
              </a:spcBef>
              <a:buNone/>
              <a:defRPr sz="2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200" dirty="0"/>
              <a:t>The Bridegroom’s Authority</a:t>
            </a:r>
            <a:br>
              <a:rPr lang="en-US" sz="3600" dirty="0"/>
            </a:br>
            <a:r>
              <a:rPr lang="en-US" sz="2400" dirty="0"/>
              <a:t>Mark 2:21-22</a:t>
            </a:r>
            <a:endParaRPr lang="en-US" sz="3600" dirty="0"/>
          </a:p>
        </p:txBody>
      </p:sp>
    </p:spTree>
    <p:extLst>
      <p:ext uri="{BB962C8B-B14F-4D97-AF65-F5344CB8AC3E}">
        <p14:creationId xmlns:p14="http://schemas.microsoft.com/office/powerpoint/2010/main" val="20953138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68201"/>
          </a:xfrm>
        </p:spPr>
        <p:txBody>
          <a:bodyPr>
            <a:normAutofit fontScale="90000"/>
          </a:bodyPr>
          <a:lstStyle/>
          <a:p>
            <a:pPr algn="ctr"/>
            <a:br>
              <a:rPr lang="en-US" sz="3200" b="1" dirty="0">
                <a:solidFill>
                  <a:schemeClr val="accent1">
                    <a:lumMod val="40000"/>
                    <a:lumOff val="60000"/>
                  </a:schemeClr>
                </a:solidFill>
              </a:rPr>
            </a:br>
            <a:r>
              <a:rPr lang="en-US" sz="4000" b="1" dirty="0">
                <a:solidFill>
                  <a:schemeClr val="accent1">
                    <a:lumMod val="40000"/>
                    <a:lumOff val="60000"/>
                  </a:schemeClr>
                </a:solidFill>
              </a:rPr>
              <a:t>Authority over Sabbath</a:t>
            </a:r>
            <a:br>
              <a:rPr lang="en-US" sz="3600" b="1" dirty="0">
                <a:solidFill>
                  <a:schemeClr val="accent1">
                    <a:lumMod val="40000"/>
                    <a:lumOff val="60000"/>
                  </a:schemeClr>
                </a:solidFill>
              </a:rPr>
            </a:br>
            <a:r>
              <a:rPr lang="en-US" sz="3200" b="1" dirty="0">
                <a:solidFill>
                  <a:schemeClr val="accent1">
                    <a:lumMod val="40000"/>
                    <a:lumOff val="60000"/>
                  </a:schemeClr>
                </a:solidFill>
              </a:rPr>
              <a:t>Mark 2:23-28</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630016"/>
            <a:ext cx="5630031" cy="4877109"/>
          </a:xfrm>
        </p:spPr>
        <p:txBody>
          <a:bodyPr>
            <a:normAutofit lnSpcReduction="10000"/>
          </a:bodyPr>
          <a:lstStyle/>
          <a:p>
            <a:r>
              <a:rPr lang="en-US" sz="3200" b="1" dirty="0"/>
              <a:t>23 And it came to pass, that he went through the corn fields on the sabbath day; and his disciples began, as they went, to pluck the ears of corn.</a:t>
            </a:r>
          </a:p>
          <a:p>
            <a:r>
              <a:rPr lang="en-US" sz="3200" b="1" dirty="0"/>
              <a:t>24 And the Pharisees said unto him, Behold, why do they on the sabbath day that which is not lawful?</a:t>
            </a:r>
          </a:p>
        </p:txBody>
      </p:sp>
      <p:pic>
        <p:nvPicPr>
          <p:cNvPr id="20" name="Picture Placeholder 19">
            <a:extLst>
              <a:ext uri="{FF2B5EF4-FFF2-40B4-BE49-F238E27FC236}">
                <a16:creationId xmlns:a16="http://schemas.microsoft.com/office/drawing/2014/main" id="{3F18BEDC-DE83-B8C7-9857-A052436BB6B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7419" r="7419"/>
          <a:stretch>
            <a:fillRect/>
          </a:stretch>
        </p:blipFill>
        <p:spPr/>
      </p:pic>
    </p:spTree>
    <p:extLst>
      <p:ext uri="{BB962C8B-B14F-4D97-AF65-F5344CB8AC3E}">
        <p14:creationId xmlns:p14="http://schemas.microsoft.com/office/powerpoint/2010/main" val="36200165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84104"/>
          </a:xfrm>
        </p:spPr>
        <p:txBody>
          <a:bodyPr>
            <a:normAutofit fontScale="90000"/>
          </a:bodyPr>
          <a:lstStyle/>
          <a:p>
            <a:pPr algn="ctr"/>
            <a:br>
              <a:rPr lang="en-US" sz="3200" b="1" dirty="0">
                <a:solidFill>
                  <a:schemeClr val="accent1">
                    <a:lumMod val="40000"/>
                    <a:lumOff val="60000"/>
                  </a:schemeClr>
                </a:solidFill>
              </a:rPr>
            </a:br>
            <a:r>
              <a:rPr lang="en-US" sz="4000" b="1" dirty="0">
                <a:solidFill>
                  <a:schemeClr val="accent1">
                    <a:lumMod val="40000"/>
                    <a:lumOff val="60000"/>
                  </a:schemeClr>
                </a:solidFill>
              </a:rPr>
              <a:t>Authority over Sabbath</a:t>
            </a:r>
            <a:br>
              <a:rPr lang="en-US" sz="4400" b="1" dirty="0">
                <a:solidFill>
                  <a:schemeClr val="accent1">
                    <a:lumMod val="40000"/>
                    <a:lumOff val="60000"/>
                  </a:schemeClr>
                </a:solidFill>
              </a:rPr>
            </a:br>
            <a:r>
              <a:rPr lang="en-US" sz="3200" b="1" dirty="0">
                <a:solidFill>
                  <a:schemeClr val="accent1">
                    <a:lumMod val="40000"/>
                    <a:lumOff val="60000"/>
                  </a:schemeClr>
                </a:solidFill>
              </a:rPr>
              <a:t>Mark 2:25-28</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630016"/>
            <a:ext cx="5630031" cy="4877109"/>
          </a:xfrm>
        </p:spPr>
        <p:txBody>
          <a:bodyPr>
            <a:normAutofit/>
          </a:bodyPr>
          <a:lstStyle/>
          <a:p>
            <a:r>
              <a:rPr lang="en-US" sz="3600" b="1" dirty="0"/>
              <a:t>25 And he said unto them, Have ye never read what David did, when he had need, and was an </a:t>
            </a:r>
            <a:r>
              <a:rPr lang="en-US" sz="3600" b="1" dirty="0" err="1"/>
              <a:t>hungred</a:t>
            </a:r>
            <a:r>
              <a:rPr lang="en-US" sz="3600" b="1" dirty="0"/>
              <a:t>, he, and they that were with him?</a:t>
            </a:r>
          </a:p>
        </p:txBody>
      </p:sp>
      <p:pic>
        <p:nvPicPr>
          <p:cNvPr id="16" name="Picture Placeholder 15">
            <a:extLst>
              <a:ext uri="{FF2B5EF4-FFF2-40B4-BE49-F238E27FC236}">
                <a16:creationId xmlns:a16="http://schemas.microsoft.com/office/drawing/2014/main" id="{B695CC37-215F-BF8C-CB9C-5F855C69762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598" b="8598"/>
          <a:stretch>
            <a:fillRect/>
          </a:stretch>
        </p:blipFill>
        <p:spPr/>
      </p:pic>
    </p:spTree>
    <p:extLst>
      <p:ext uri="{BB962C8B-B14F-4D97-AF65-F5344CB8AC3E}">
        <p14:creationId xmlns:p14="http://schemas.microsoft.com/office/powerpoint/2010/main" val="28053017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48472"/>
          </a:xfrm>
        </p:spPr>
        <p:txBody>
          <a:bodyPr/>
          <a:lstStyle/>
          <a:p>
            <a:pPr algn="ctr"/>
            <a:r>
              <a:rPr lang="en-US" sz="3600" dirty="0"/>
              <a:t>David and the Shewbread</a:t>
            </a:r>
            <a:br>
              <a:rPr lang="en-US" sz="3600" dirty="0"/>
            </a:br>
            <a:r>
              <a:rPr lang="en-US" sz="3200" dirty="0"/>
              <a:t>1 Sam. 21:3-6</a:t>
            </a:r>
            <a:endParaRPr lang="en-US" sz="36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200" dirty="0"/>
              <a:t>3 Now therefore what is under thine hand? give me five loaves of bread in mine hand, or what there is present.</a:t>
            </a:r>
          </a:p>
          <a:p>
            <a:r>
              <a:rPr lang="en-US" sz="3200" dirty="0"/>
              <a:t>4 And the priest answered David, and said, There is no common bread under mine hand, but there is hallowed bread; if the young men have kept themselves at least from women.</a:t>
            </a:r>
          </a:p>
        </p:txBody>
      </p:sp>
      <p:pic>
        <p:nvPicPr>
          <p:cNvPr id="15362" name="Picture 2">
            <a:extLst>
              <a:ext uri="{FF2B5EF4-FFF2-40B4-BE49-F238E27FC236}">
                <a16:creationId xmlns:a16="http://schemas.microsoft.com/office/drawing/2014/main" id="{40F1134F-7D7A-3445-CD52-A011F36F33C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514"/>
          <a:stretch/>
        </p:blipFill>
        <p:spPr bwMode="auto">
          <a:xfrm>
            <a:off x="1123142" y="2313015"/>
            <a:ext cx="3598418" cy="3933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5056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48472"/>
          </a:xfrm>
        </p:spPr>
        <p:txBody>
          <a:bodyPr/>
          <a:lstStyle/>
          <a:p>
            <a:pPr algn="ctr"/>
            <a:r>
              <a:rPr lang="en-US" sz="3600" dirty="0"/>
              <a:t>David and the Shewbread</a:t>
            </a:r>
            <a:br>
              <a:rPr lang="en-US" sz="3600" dirty="0"/>
            </a:br>
            <a:r>
              <a:rPr lang="en-US" sz="3200" dirty="0"/>
              <a:t>1 Sam. 21:5-6</a:t>
            </a:r>
            <a:endParaRPr lang="en-US" sz="36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200" dirty="0"/>
              <a:t>5 And David answered the priest, and said unto him, Of a truth women have been kept from us about these three days, since I came out, and the vessels of the young men are holy, and the bread is in a manner common, yea, though it were sanctified this day in the vessel.</a:t>
            </a:r>
          </a:p>
        </p:txBody>
      </p:sp>
      <p:pic>
        <p:nvPicPr>
          <p:cNvPr id="16386" name="Picture 2" descr="April 10, 2022 – 1 Samuel 21:1-10 – David and the Priests of Nob |  Community on Columbia">
            <a:extLst>
              <a:ext uri="{FF2B5EF4-FFF2-40B4-BE49-F238E27FC236}">
                <a16:creationId xmlns:a16="http://schemas.microsoft.com/office/drawing/2014/main" id="{29B08B83-C1DB-1C39-276A-B5FADBEF7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305"/>
          <a:stretch/>
        </p:blipFill>
        <p:spPr bwMode="auto">
          <a:xfrm>
            <a:off x="1073151" y="2268275"/>
            <a:ext cx="3583012" cy="3848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959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10000" y="447188"/>
            <a:ext cx="10571998" cy="1262342"/>
          </a:xfrm>
        </p:spPr>
        <p:txBody>
          <a:bodyPr/>
          <a:lstStyle/>
          <a:p>
            <a:r>
              <a:rPr lang="en-US" sz="4800" dirty="0"/>
              <a:t>Authority</a:t>
            </a:r>
            <a:br>
              <a:rPr lang="en-US" sz="4800" dirty="0"/>
            </a:br>
            <a:r>
              <a:rPr lang="en-US" sz="2800" dirty="0"/>
              <a:t>Strong’s Concordance</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810001" y="2425148"/>
            <a:ext cx="10631926" cy="3985664"/>
          </a:xfrm>
        </p:spPr>
        <p:txBody>
          <a:bodyPr>
            <a:noAutofit/>
          </a:bodyPr>
          <a:lstStyle/>
          <a:p>
            <a:pPr marL="0" indent="0">
              <a:buNone/>
            </a:pPr>
            <a:r>
              <a:rPr lang="en-US" sz="3600" dirty="0"/>
              <a:t>The Greek word translated as "authority" is </a:t>
            </a:r>
            <a:r>
              <a:rPr lang="en-US" sz="3600" i="1" dirty="0" err="1"/>
              <a:t>exousia</a:t>
            </a:r>
            <a:r>
              <a:rPr lang="en-US" sz="3600" i="1" dirty="0"/>
              <a:t>.  </a:t>
            </a:r>
            <a:r>
              <a:rPr lang="en-US" sz="3600" i="1" dirty="0" err="1"/>
              <a:t>Exousia</a:t>
            </a:r>
            <a:r>
              <a:rPr lang="en-US" sz="3600" dirty="0"/>
              <a:t> means </a:t>
            </a:r>
          </a:p>
          <a:p>
            <a:pPr marL="0" indent="0">
              <a:buNone/>
            </a:pPr>
            <a:r>
              <a:rPr lang="en-US" sz="4000" b="1" dirty="0"/>
              <a:t>(a) power, authority, weight, especially: moral authority, influence, (b) in a quasi-personal sense, derived from later Judaism, of a spiritual power, and hence of an earthly power.</a:t>
            </a:r>
            <a:endParaRPr lang="en-US" sz="3600" b="1" dirty="0"/>
          </a:p>
        </p:txBody>
      </p:sp>
    </p:spTree>
    <p:extLst>
      <p:ext uri="{BB962C8B-B14F-4D97-AF65-F5344CB8AC3E}">
        <p14:creationId xmlns:p14="http://schemas.microsoft.com/office/powerpoint/2010/main" val="27527130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48472"/>
          </a:xfrm>
        </p:spPr>
        <p:txBody>
          <a:bodyPr/>
          <a:lstStyle/>
          <a:p>
            <a:pPr algn="ctr"/>
            <a:r>
              <a:rPr lang="en-US" sz="3600" dirty="0"/>
              <a:t>David and the Shewbread</a:t>
            </a:r>
            <a:br>
              <a:rPr lang="en-US" sz="3600" dirty="0"/>
            </a:br>
            <a:r>
              <a:rPr lang="en-US" sz="3200" dirty="0"/>
              <a:t>1 Sam. 21:6</a:t>
            </a:r>
            <a:endParaRPr lang="en-US" sz="3600" dirty="0"/>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6 So the priest gave him hallowed bread: for there was no bread there but the shewbread, that was taken from before the Lord, to put hot bread in the day when it was taken away.</a:t>
            </a:r>
          </a:p>
        </p:txBody>
      </p:sp>
      <p:pic>
        <p:nvPicPr>
          <p:cNvPr id="17410" name="Picture 2" descr="David and Abimelech 557843 | National Trust Collections">
            <a:extLst>
              <a:ext uri="{FF2B5EF4-FFF2-40B4-BE49-F238E27FC236}">
                <a16:creationId xmlns:a16="http://schemas.microsoft.com/office/drawing/2014/main" id="{86C923D4-78FE-B5A5-C043-843B6933F8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7192" y="2311593"/>
            <a:ext cx="321945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8850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84104"/>
          </a:xfrm>
        </p:spPr>
        <p:txBody>
          <a:bodyPr>
            <a:normAutofit/>
          </a:bodyPr>
          <a:lstStyle/>
          <a:p>
            <a:pPr algn="ctr"/>
            <a:r>
              <a:rPr lang="en-US" sz="3600" b="1" dirty="0">
                <a:solidFill>
                  <a:schemeClr val="accent1">
                    <a:lumMod val="40000"/>
                    <a:lumOff val="60000"/>
                  </a:schemeClr>
                </a:solidFill>
              </a:rPr>
              <a:t>Authority over Sabbath</a:t>
            </a:r>
            <a:br>
              <a:rPr lang="en-US" sz="4400" b="1" dirty="0">
                <a:solidFill>
                  <a:schemeClr val="accent1">
                    <a:lumMod val="40000"/>
                    <a:lumOff val="60000"/>
                  </a:schemeClr>
                </a:solidFill>
              </a:rPr>
            </a:br>
            <a:r>
              <a:rPr lang="en-US" sz="3200" b="1" dirty="0">
                <a:solidFill>
                  <a:schemeClr val="accent1">
                    <a:lumMod val="40000"/>
                    <a:lumOff val="60000"/>
                  </a:schemeClr>
                </a:solidFill>
              </a:rPr>
              <a:t>Mark 2:26-28</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630016"/>
            <a:ext cx="5630031" cy="4877109"/>
          </a:xfrm>
        </p:spPr>
        <p:txBody>
          <a:bodyPr>
            <a:normAutofit lnSpcReduction="10000"/>
          </a:bodyPr>
          <a:lstStyle/>
          <a:p>
            <a:r>
              <a:rPr lang="en-US" sz="3600" b="1" dirty="0"/>
              <a:t>26 How he went into the house of God in the days of Abiathar the high priest, and did eat the shewbread, which is not lawful to eat but for the priests, and gave also to them which were with him?</a:t>
            </a:r>
          </a:p>
        </p:txBody>
      </p:sp>
      <p:pic>
        <p:nvPicPr>
          <p:cNvPr id="12" name="Picture Placeholder 11">
            <a:extLst>
              <a:ext uri="{FF2B5EF4-FFF2-40B4-BE49-F238E27FC236}">
                <a16:creationId xmlns:a16="http://schemas.microsoft.com/office/drawing/2014/main" id="{EE3C29B7-88F0-3A2B-799E-C9BA07D3577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810" b="2810"/>
          <a:stretch>
            <a:fillRect/>
          </a:stretch>
        </p:blipFill>
        <p:spPr/>
      </p:pic>
    </p:spTree>
    <p:extLst>
      <p:ext uri="{BB962C8B-B14F-4D97-AF65-F5344CB8AC3E}">
        <p14:creationId xmlns:p14="http://schemas.microsoft.com/office/powerpoint/2010/main" val="2748985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84104"/>
          </a:xfrm>
        </p:spPr>
        <p:txBody>
          <a:bodyPr>
            <a:normAutofit fontScale="90000"/>
          </a:bodyPr>
          <a:lstStyle/>
          <a:p>
            <a:pPr algn="ctr"/>
            <a:r>
              <a:rPr lang="en-US" sz="4000" b="1" dirty="0">
                <a:solidFill>
                  <a:schemeClr val="accent1">
                    <a:lumMod val="40000"/>
                    <a:lumOff val="60000"/>
                  </a:schemeClr>
                </a:solidFill>
              </a:rPr>
              <a:t>Authority over Sabbath</a:t>
            </a:r>
            <a:br>
              <a:rPr lang="en-US" sz="4400" b="1" dirty="0">
                <a:solidFill>
                  <a:schemeClr val="accent1">
                    <a:lumMod val="40000"/>
                    <a:lumOff val="60000"/>
                  </a:schemeClr>
                </a:solidFill>
              </a:rPr>
            </a:br>
            <a:r>
              <a:rPr lang="en-US" sz="3200" b="1" dirty="0">
                <a:solidFill>
                  <a:schemeClr val="accent1">
                    <a:lumMod val="40000"/>
                    <a:lumOff val="60000"/>
                  </a:schemeClr>
                </a:solidFill>
              </a:rPr>
              <a:t>Mark 2:26-28</a:t>
            </a: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630016"/>
            <a:ext cx="5630031" cy="4877109"/>
          </a:xfrm>
        </p:spPr>
        <p:txBody>
          <a:bodyPr>
            <a:normAutofit/>
          </a:bodyPr>
          <a:lstStyle/>
          <a:p>
            <a:r>
              <a:rPr lang="en-US" sz="3600" b="1" dirty="0"/>
              <a:t>27 And he said unto them, The sabbath was made for man, and not man for the sabbath:</a:t>
            </a:r>
          </a:p>
          <a:p>
            <a:r>
              <a:rPr lang="en-US" sz="3600" b="1" dirty="0"/>
              <a:t>28 Therefore the Son of man is Lord also of the sabbath.</a:t>
            </a:r>
          </a:p>
        </p:txBody>
      </p:sp>
      <p:pic>
        <p:nvPicPr>
          <p:cNvPr id="12" name="Picture Placeholder 11">
            <a:extLst>
              <a:ext uri="{FF2B5EF4-FFF2-40B4-BE49-F238E27FC236}">
                <a16:creationId xmlns:a16="http://schemas.microsoft.com/office/drawing/2014/main" id="{9905F7F8-3EBA-3ECA-CE2E-BD6FEDC22FA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58" r="16630"/>
          <a:stretch/>
        </p:blipFill>
        <p:spPr>
          <a:xfrm>
            <a:off x="6098117" y="0"/>
            <a:ext cx="6093883" cy="6858000"/>
          </a:xfrm>
        </p:spPr>
      </p:pic>
    </p:spTree>
    <p:extLst>
      <p:ext uri="{BB962C8B-B14F-4D97-AF65-F5344CB8AC3E}">
        <p14:creationId xmlns:p14="http://schemas.microsoft.com/office/powerpoint/2010/main" val="28035430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p:txBody>
          <a:bodyPr/>
          <a:lstStyle/>
          <a:p>
            <a:r>
              <a:rPr lang="en-US" dirty="0"/>
              <a:t>Authority over Sabbath</a:t>
            </a:r>
            <a:br>
              <a:rPr lang="en-US" dirty="0"/>
            </a:br>
            <a:r>
              <a:rPr lang="en-US" sz="2800" dirty="0"/>
              <a:t>Mark 3:1-6</a:t>
            </a:r>
            <a:endParaRPr lang="en-US"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4763992" y="2218635"/>
            <a:ext cx="6726804" cy="4188526"/>
          </a:xfrm>
          <a:solidFill>
            <a:schemeClr val="accent1">
              <a:lumMod val="40000"/>
              <a:lumOff val="60000"/>
            </a:schemeClr>
          </a:solidFill>
        </p:spPr>
        <p:txBody>
          <a:bodyPr>
            <a:noAutofit/>
          </a:bodyPr>
          <a:lstStyle/>
          <a:p>
            <a:r>
              <a:rPr lang="en-US" sz="3200" dirty="0">
                <a:solidFill>
                  <a:schemeClr val="accent1">
                    <a:lumMod val="50000"/>
                  </a:schemeClr>
                </a:solidFill>
              </a:rPr>
              <a:t>And he entered again into the synagogue; and there was a man there which had a withered hand.</a:t>
            </a:r>
          </a:p>
          <a:p>
            <a:r>
              <a:rPr lang="en-US" sz="3200" dirty="0">
                <a:solidFill>
                  <a:schemeClr val="accent1">
                    <a:lumMod val="50000"/>
                  </a:schemeClr>
                </a:solidFill>
              </a:rPr>
              <a:t>2 And they watched him, whether he would heal him on the sabbath day; that they might accuse him.</a:t>
            </a:r>
          </a:p>
        </p:txBody>
      </p:sp>
      <p:pic>
        <p:nvPicPr>
          <p:cNvPr id="20" name="Content Placeholder 19">
            <a:extLst>
              <a:ext uri="{FF2B5EF4-FFF2-40B4-BE49-F238E27FC236}">
                <a16:creationId xmlns:a16="http://schemas.microsoft.com/office/drawing/2014/main" id="{7B2F00E0-8A54-97DC-A8C2-8A5103E91D82}"/>
              </a:ext>
            </a:extLst>
          </p:cNvPr>
          <p:cNvPicPr>
            <a:picLocks noGrp="1" noChangeAspect="1"/>
          </p:cNvPicPr>
          <p:nvPr>
            <p:ph sz="half" idx="1"/>
          </p:nvPr>
        </p:nvPicPr>
        <p:blipFill>
          <a:blip r:embed="rId2">
            <a:extLst>
              <a:ext uri="{BEBA8EAE-BF5A-486C-A8C5-ECC9F3942E4B}">
                <a14:imgProps xmlns:a14="http://schemas.microsoft.com/office/drawing/2010/main">
                  <a14:imgLayer r:embed="rId3">
                    <a14:imgEffect>
                      <a14:brightnessContrast bright="40000"/>
                    </a14:imgEffect>
                  </a14:imgLayer>
                </a14:imgProps>
              </a:ext>
            </a:extLst>
          </a:blip>
          <a:stretch>
            <a:fillRect/>
          </a:stretch>
        </p:blipFill>
        <p:spPr>
          <a:xfrm>
            <a:off x="419763" y="2274119"/>
            <a:ext cx="4166552" cy="4133042"/>
          </a:xfrm>
        </p:spPr>
      </p:pic>
    </p:spTree>
    <p:extLst>
      <p:ext uri="{BB962C8B-B14F-4D97-AF65-F5344CB8AC3E}">
        <p14:creationId xmlns:p14="http://schemas.microsoft.com/office/powerpoint/2010/main" val="22080694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p:txBody>
          <a:bodyPr/>
          <a:lstStyle/>
          <a:p>
            <a:r>
              <a:rPr lang="en-US" dirty="0"/>
              <a:t>Authority over Sabbath</a:t>
            </a:r>
            <a:br>
              <a:rPr lang="en-US" dirty="0"/>
            </a:br>
            <a:r>
              <a:rPr lang="en-US" sz="2800" dirty="0"/>
              <a:t>Mark 3:3-6</a:t>
            </a:r>
            <a:endParaRPr lang="en-US"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4763992" y="2218635"/>
            <a:ext cx="6726804" cy="4188526"/>
          </a:xfrm>
          <a:solidFill>
            <a:schemeClr val="accent1">
              <a:lumMod val="40000"/>
              <a:lumOff val="60000"/>
            </a:schemeClr>
          </a:solidFill>
        </p:spPr>
        <p:txBody>
          <a:bodyPr>
            <a:noAutofit/>
          </a:bodyPr>
          <a:lstStyle/>
          <a:p>
            <a:r>
              <a:rPr lang="en-US" sz="3200" dirty="0">
                <a:solidFill>
                  <a:schemeClr val="accent1">
                    <a:lumMod val="50000"/>
                  </a:schemeClr>
                </a:solidFill>
              </a:rPr>
              <a:t>3 And he saith unto the man which had the withered hand, Stand forth.</a:t>
            </a:r>
          </a:p>
          <a:p>
            <a:r>
              <a:rPr lang="en-US" sz="3200" dirty="0">
                <a:solidFill>
                  <a:schemeClr val="accent1">
                    <a:lumMod val="50000"/>
                  </a:schemeClr>
                </a:solidFill>
              </a:rPr>
              <a:t>4 And he saith unto them, Is it lawful to do good on the sabbath days, or to do evil? to save life, or to kill? But they held their peace.</a:t>
            </a:r>
          </a:p>
        </p:txBody>
      </p:sp>
      <p:pic>
        <p:nvPicPr>
          <p:cNvPr id="12" name="Content Placeholder 11">
            <a:extLst>
              <a:ext uri="{FF2B5EF4-FFF2-40B4-BE49-F238E27FC236}">
                <a16:creationId xmlns:a16="http://schemas.microsoft.com/office/drawing/2014/main" id="{E29BEF91-353E-ACAB-8354-40FD0B28495A}"/>
              </a:ext>
            </a:extLst>
          </p:cNvPr>
          <p:cNvPicPr>
            <a:picLocks noGrp="1" noChangeAspect="1"/>
          </p:cNvPicPr>
          <p:nvPr>
            <p:ph sz="half" idx="1"/>
          </p:nvPr>
        </p:nvPicPr>
        <p:blipFill>
          <a:blip r:embed="rId2">
            <a:extLst>
              <a:ext uri="{BEBA8EAE-BF5A-486C-A8C5-ECC9F3942E4B}">
                <a14:imgProps xmlns:a14="http://schemas.microsoft.com/office/drawing/2010/main">
                  <a14:imgLayer r:embed="rId3">
                    <a14:imgEffect>
                      <a14:brightnessContrast bright="40000"/>
                    </a14:imgEffect>
                  </a14:imgLayer>
                </a14:imgProps>
              </a:ext>
            </a:extLst>
          </a:blip>
          <a:stretch>
            <a:fillRect/>
          </a:stretch>
        </p:blipFill>
        <p:spPr>
          <a:xfrm>
            <a:off x="1266971" y="2243233"/>
            <a:ext cx="3142796" cy="4150266"/>
          </a:xfrm>
        </p:spPr>
      </p:pic>
    </p:spTree>
    <p:extLst>
      <p:ext uri="{BB962C8B-B14F-4D97-AF65-F5344CB8AC3E}">
        <p14:creationId xmlns:p14="http://schemas.microsoft.com/office/powerpoint/2010/main" val="15829748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p:txBody>
          <a:bodyPr/>
          <a:lstStyle/>
          <a:p>
            <a:r>
              <a:rPr lang="en-US" dirty="0"/>
              <a:t>Authority over Sabbath</a:t>
            </a:r>
            <a:br>
              <a:rPr lang="en-US" dirty="0"/>
            </a:br>
            <a:r>
              <a:rPr lang="en-US" sz="2800" dirty="0"/>
              <a:t>Mark 3:5-6</a:t>
            </a:r>
            <a:endParaRPr lang="en-US"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4763992" y="2218635"/>
            <a:ext cx="6726804" cy="4188526"/>
          </a:xfrm>
          <a:solidFill>
            <a:schemeClr val="accent1">
              <a:lumMod val="40000"/>
              <a:lumOff val="60000"/>
            </a:schemeClr>
          </a:solidFill>
        </p:spPr>
        <p:txBody>
          <a:bodyPr>
            <a:noAutofit/>
          </a:bodyPr>
          <a:lstStyle/>
          <a:p>
            <a:r>
              <a:rPr lang="en-US" sz="3100" dirty="0">
                <a:solidFill>
                  <a:schemeClr val="accent1">
                    <a:lumMod val="50000"/>
                  </a:schemeClr>
                </a:solidFill>
              </a:rPr>
              <a:t>5 And when he had looked round about on them with anger, being grieved for the hardness of their hearts, he saith unto the man, Stretch forth thine hand. And he stretched it out: and his hand was restored whole as the other.</a:t>
            </a:r>
          </a:p>
        </p:txBody>
      </p:sp>
      <p:pic>
        <p:nvPicPr>
          <p:cNvPr id="11" name="Content Placeholder 10">
            <a:extLst>
              <a:ext uri="{FF2B5EF4-FFF2-40B4-BE49-F238E27FC236}">
                <a16:creationId xmlns:a16="http://schemas.microsoft.com/office/drawing/2014/main" id="{6108B54F-2973-19C5-600A-4BC413C851B3}"/>
              </a:ext>
            </a:extLst>
          </p:cNvPr>
          <p:cNvPicPr>
            <a:picLocks noGrp="1" noChangeAspect="1"/>
          </p:cNvPicPr>
          <p:nvPr>
            <p:ph sz="half" idx="1"/>
          </p:nvPr>
        </p:nvPicPr>
        <p:blipFill>
          <a:blip r:embed="rId2">
            <a:extLst>
              <a:ext uri="{BEBA8EAE-BF5A-486C-A8C5-ECC9F3942E4B}">
                <a14:imgProps xmlns:a14="http://schemas.microsoft.com/office/drawing/2010/main">
                  <a14:imgLayer r:embed="rId3">
                    <a14:imgEffect>
                      <a14:brightnessContrast bright="40000"/>
                    </a14:imgEffect>
                  </a14:imgLayer>
                </a14:imgProps>
              </a:ext>
            </a:extLst>
          </a:blip>
          <a:stretch>
            <a:fillRect/>
          </a:stretch>
        </p:blipFill>
        <p:spPr>
          <a:xfrm>
            <a:off x="701204" y="2218635"/>
            <a:ext cx="3914764" cy="4188525"/>
          </a:xfrm>
        </p:spPr>
      </p:pic>
    </p:spTree>
    <p:extLst>
      <p:ext uri="{BB962C8B-B14F-4D97-AF65-F5344CB8AC3E}">
        <p14:creationId xmlns:p14="http://schemas.microsoft.com/office/powerpoint/2010/main" val="33168733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p:txBody>
          <a:bodyPr/>
          <a:lstStyle/>
          <a:p>
            <a:r>
              <a:rPr lang="en-US" dirty="0"/>
              <a:t>Authority over Sabbath</a:t>
            </a:r>
            <a:br>
              <a:rPr lang="en-US" dirty="0"/>
            </a:br>
            <a:r>
              <a:rPr lang="en-US" sz="2800" dirty="0"/>
              <a:t>Mark 3:5-6</a:t>
            </a:r>
            <a:endParaRPr lang="en-US"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434780" y="2218635"/>
            <a:ext cx="5250425" cy="4188526"/>
          </a:xfrm>
          <a:solidFill>
            <a:schemeClr val="accent1">
              <a:lumMod val="40000"/>
              <a:lumOff val="60000"/>
            </a:schemeClr>
          </a:solidFill>
        </p:spPr>
        <p:txBody>
          <a:bodyPr>
            <a:noAutofit/>
          </a:bodyPr>
          <a:lstStyle/>
          <a:p>
            <a:r>
              <a:rPr lang="en-US" sz="3600" dirty="0">
                <a:solidFill>
                  <a:schemeClr val="accent1">
                    <a:lumMod val="50000"/>
                  </a:schemeClr>
                </a:solidFill>
              </a:rPr>
              <a:t>6 And the Pharisees went forth, and straightway took counsel with the Herodians against him, how they might destroy him.</a:t>
            </a:r>
          </a:p>
        </p:txBody>
      </p:sp>
      <p:pic>
        <p:nvPicPr>
          <p:cNvPr id="7" name="Content Placeholder 6">
            <a:extLst>
              <a:ext uri="{FF2B5EF4-FFF2-40B4-BE49-F238E27FC236}">
                <a16:creationId xmlns:a16="http://schemas.microsoft.com/office/drawing/2014/main" id="{47C8BD88-F356-7E6B-0949-9EE5D0DAD8DC}"/>
              </a:ext>
            </a:extLst>
          </p:cNvPr>
          <p:cNvPicPr>
            <a:picLocks noGrp="1" noChangeAspect="1"/>
          </p:cNvPicPr>
          <p:nvPr>
            <p:ph sz="half" idx="1"/>
          </p:nvPr>
        </p:nvPicPr>
        <p:blipFill>
          <a:blip r:embed="rId2">
            <a:extLst>
              <a:ext uri="{BEBA8EAE-BF5A-486C-A8C5-ECC9F3942E4B}">
                <a14:imgProps xmlns:a14="http://schemas.microsoft.com/office/drawing/2010/main">
                  <a14:imgLayer r:embed="rId3">
                    <a14:imgEffect>
                      <a14:brightnessContrast bright="40000"/>
                    </a14:imgEffect>
                  </a14:imgLayer>
                </a14:imgProps>
              </a:ext>
            </a:extLst>
          </a:blip>
          <a:stretch>
            <a:fillRect/>
          </a:stretch>
        </p:blipFill>
        <p:spPr>
          <a:xfrm>
            <a:off x="1086828" y="2218635"/>
            <a:ext cx="3993977" cy="4188526"/>
          </a:xfrm>
        </p:spPr>
      </p:pic>
    </p:spTree>
    <p:extLst>
      <p:ext uri="{BB962C8B-B14F-4D97-AF65-F5344CB8AC3E}">
        <p14:creationId xmlns:p14="http://schemas.microsoft.com/office/powerpoint/2010/main" val="20935282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48472"/>
          </a:xfrm>
        </p:spPr>
        <p:txBody>
          <a:bodyPr/>
          <a:lstStyle/>
          <a:p>
            <a:pPr algn="ctr"/>
            <a:r>
              <a:rPr lang="en-US" sz="4000" dirty="0"/>
              <a:t>Authority to Cast Out</a:t>
            </a:r>
            <a:br>
              <a:rPr lang="en-US" sz="3600" dirty="0"/>
            </a:br>
            <a:r>
              <a:rPr lang="en-US" sz="3600" dirty="0"/>
              <a:t>Mark 3:20-35</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20 And the multitude cometh together again, so that they could not so much as eat bread.</a:t>
            </a:r>
          </a:p>
          <a:p>
            <a:r>
              <a:rPr lang="en-US" sz="3600" dirty="0"/>
              <a:t>21 And when his friends heard of it, they went out to lay hold on him: for they said, He is beside himself.</a:t>
            </a:r>
          </a:p>
        </p:txBody>
      </p:sp>
      <p:pic>
        <p:nvPicPr>
          <p:cNvPr id="19458" name="Picture 2" descr="Beads of Joy&quot; by RosaryManJim: True Family of Jesus">
            <a:extLst>
              <a:ext uri="{FF2B5EF4-FFF2-40B4-BE49-F238E27FC236}">
                <a16:creationId xmlns:a16="http://schemas.microsoft.com/office/drawing/2014/main" id="{FE82F527-40F2-2B40-92E0-FAE18466E1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2748" r="1986"/>
          <a:stretch/>
        </p:blipFill>
        <p:spPr bwMode="auto">
          <a:xfrm>
            <a:off x="1073151" y="2393663"/>
            <a:ext cx="3547533" cy="3623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99038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10000" y="447188"/>
            <a:ext cx="10571998" cy="1262342"/>
          </a:xfrm>
        </p:spPr>
        <p:txBody>
          <a:bodyPr/>
          <a:lstStyle/>
          <a:p>
            <a:r>
              <a:rPr lang="en-US" sz="4800" dirty="0"/>
              <a:t>Authority to Cast Out</a:t>
            </a:r>
            <a:br>
              <a:rPr lang="en-US" sz="4800" dirty="0"/>
            </a:br>
            <a:r>
              <a:rPr lang="en-US" sz="2800" dirty="0"/>
              <a:t>The Desire of Ages p.321</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810001" y="2425148"/>
            <a:ext cx="10631926" cy="3985664"/>
          </a:xfrm>
        </p:spPr>
        <p:txBody>
          <a:bodyPr>
            <a:noAutofit/>
          </a:bodyPr>
          <a:lstStyle/>
          <a:p>
            <a:pPr marL="0" indent="0">
              <a:buNone/>
            </a:pPr>
            <a:r>
              <a:rPr lang="en-US" sz="3600" dirty="0"/>
              <a:t>The sons of Joseph were far from being in sympathy with Jesus in His work. The reports that reached them in regard to His life and labors filled them with astonishment and dismay. They heard that He devoted entire nights to prayer, that through the day He was thronged by great companies of people, and did not give Himself time so much as to eat. </a:t>
            </a:r>
          </a:p>
        </p:txBody>
      </p:sp>
    </p:spTree>
    <p:extLst>
      <p:ext uri="{BB962C8B-B14F-4D97-AF65-F5344CB8AC3E}">
        <p14:creationId xmlns:p14="http://schemas.microsoft.com/office/powerpoint/2010/main" val="26360192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10000" y="447188"/>
            <a:ext cx="10571998" cy="1262342"/>
          </a:xfrm>
        </p:spPr>
        <p:txBody>
          <a:bodyPr/>
          <a:lstStyle/>
          <a:p>
            <a:r>
              <a:rPr lang="en-US" sz="4800" dirty="0"/>
              <a:t>Authority to Cast Out</a:t>
            </a:r>
            <a:br>
              <a:rPr lang="en-US" sz="4800" dirty="0"/>
            </a:br>
            <a:r>
              <a:rPr lang="en-US" sz="2800" dirty="0"/>
              <a:t>The Desire of Ages p.321</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810001" y="2425148"/>
            <a:ext cx="10631926" cy="3985664"/>
          </a:xfrm>
        </p:spPr>
        <p:txBody>
          <a:bodyPr>
            <a:noAutofit/>
          </a:bodyPr>
          <a:lstStyle/>
          <a:p>
            <a:pPr marL="0" indent="0">
              <a:buNone/>
            </a:pPr>
            <a:r>
              <a:rPr lang="en-US" sz="3600" dirty="0"/>
              <a:t>His friends felt that He was wearing Himself out by His incessant labor; they were unable to account for His attitude toward the Pharisees, and there were some who feared that His reason was becoming unsettled. </a:t>
            </a:r>
          </a:p>
        </p:txBody>
      </p:sp>
    </p:spTree>
    <p:extLst>
      <p:ext uri="{BB962C8B-B14F-4D97-AF65-F5344CB8AC3E}">
        <p14:creationId xmlns:p14="http://schemas.microsoft.com/office/powerpoint/2010/main" val="1649330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4D717-E0E4-4B6A-FB6F-E8355F597967}"/>
              </a:ext>
            </a:extLst>
          </p:cNvPr>
          <p:cNvSpPr>
            <a:spLocks noGrp="1"/>
          </p:cNvSpPr>
          <p:nvPr>
            <p:ph type="title"/>
          </p:nvPr>
        </p:nvSpPr>
        <p:spPr/>
        <p:txBody>
          <a:bodyPr/>
          <a:lstStyle/>
          <a:p>
            <a:r>
              <a:rPr lang="en-US" dirty="0"/>
              <a:t>He spoke as ONE with AUTHORITY…</a:t>
            </a:r>
          </a:p>
        </p:txBody>
      </p:sp>
      <p:sp>
        <p:nvSpPr>
          <p:cNvPr id="3" name="Content Placeholder 2">
            <a:extLst>
              <a:ext uri="{FF2B5EF4-FFF2-40B4-BE49-F238E27FC236}">
                <a16:creationId xmlns:a16="http://schemas.microsoft.com/office/drawing/2014/main" id="{A1A7876E-BDD2-5C75-5E96-C2C154D1CEC7}"/>
              </a:ext>
            </a:extLst>
          </p:cNvPr>
          <p:cNvSpPr>
            <a:spLocks noGrp="1"/>
          </p:cNvSpPr>
          <p:nvPr>
            <p:ph idx="1"/>
          </p:nvPr>
        </p:nvSpPr>
        <p:spPr>
          <a:xfrm>
            <a:off x="377687" y="2222287"/>
            <a:ext cx="11310729" cy="4324287"/>
          </a:xfrm>
        </p:spPr>
        <p:txBody>
          <a:bodyPr>
            <a:noAutofit/>
          </a:bodyPr>
          <a:lstStyle/>
          <a:p>
            <a:pPr marL="0" indent="0">
              <a:buNone/>
            </a:pPr>
            <a:r>
              <a:rPr lang="en-US" sz="3200" dirty="0"/>
              <a:t>This characteristic set the teaching of Christ in strong contrast with that of the scribes, and was commented on again and again by those who heard Him.</a:t>
            </a:r>
          </a:p>
          <a:p>
            <a:pPr marL="0" indent="0">
              <a:buNone/>
            </a:pPr>
            <a:r>
              <a:rPr lang="en-US" sz="3200" dirty="0">
                <a:solidFill>
                  <a:schemeClr val="accent1">
                    <a:lumMod val="40000"/>
                    <a:lumOff val="60000"/>
                  </a:schemeClr>
                </a:solidFill>
              </a:rPr>
              <a:t>And some of them would have taken him; but no man laid hands on him.  Then came the officers to the chief priests and Pharisees; and they said unto them, Why have ye not brought him?  The officers answered, Never man </a:t>
            </a:r>
            <a:r>
              <a:rPr lang="en-US" sz="3200" dirty="0" err="1">
                <a:solidFill>
                  <a:schemeClr val="accent1">
                    <a:lumMod val="40000"/>
                    <a:lumOff val="60000"/>
                  </a:schemeClr>
                </a:solidFill>
              </a:rPr>
              <a:t>spake</a:t>
            </a:r>
            <a:r>
              <a:rPr lang="en-US" sz="3200" dirty="0">
                <a:solidFill>
                  <a:schemeClr val="accent1">
                    <a:lumMod val="40000"/>
                    <a:lumOff val="60000"/>
                  </a:schemeClr>
                </a:solidFill>
              </a:rPr>
              <a:t> like this man.</a:t>
            </a:r>
            <a:r>
              <a:rPr lang="en-US" sz="3200" dirty="0"/>
              <a:t> –John 7:44-46</a:t>
            </a:r>
          </a:p>
        </p:txBody>
      </p:sp>
    </p:spTree>
    <p:extLst>
      <p:ext uri="{BB962C8B-B14F-4D97-AF65-F5344CB8AC3E}">
        <p14:creationId xmlns:p14="http://schemas.microsoft.com/office/powerpoint/2010/main" val="988073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48472"/>
          </a:xfrm>
        </p:spPr>
        <p:txBody>
          <a:bodyPr/>
          <a:lstStyle/>
          <a:p>
            <a:pPr algn="ctr"/>
            <a:r>
              <a:rPr lang="en-US" sz="4000" dirty="0"/>
              <a:t>Authority to Cast Out</a:t>
            </a:r>
            <a:br>
              <a:rPr lang="en-US" sz="3600" dirty="0"/>
            </a:br>
            <a:r>
              <a:rPr lang="en-US" sz="3600" dirty="0"/>
              <a:t>Mark 3:22-35</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22 And the scribes which came down from Jerusalem said, He hath Beelzebub, and by the prince of the devils </a:t>
            </a:r>
            <a:r>
              <a:rPr lang="en-US" sz="3600" dirty="0" err="1"/>
              <a:t>casteth</a:t>
            </a:r>
            <a:r>
              <a:rPr lang="en-US" sz="3600" dirty="0"/>
              <a:t> he out devils.</a:t>
            </a:r>
          </a:p>
          <a:p>
            <a:r>
              <a:rPr lang="en-US" sz="3600" dirty="0"/>
              <a:t>23 And he called them unto him, and said unto them in parables, How can Satan cast out Satan?</a:t>
            </a:r>
          </a:p>
        </p:txBody>
      </p:sp>
      <p:pic>
        <p:nvPicPr>
          <p:cNvPr id="20482" name="Picture 2" descr="Jesus denounces the Scribes | Inspirations">
            <a:extLst>
              <a:ext uri="{FF2B5EF4-FFF2-40B4-BE49-F238E27FC236}">
                <a16:creationId xmlns:a16="http://schemas.microsoft.com/office/drawing/2014/main" id="{0D9C6E24-3DED-BA8B-37C8-F678E33D99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3525"/>
          <a:stretch/>
        </p:blipFill>
        <p:spPr bwMode="auto">
          <a:xfrm>
            <a:off x="1073151" y="2446825"/>
            <a:ext cx="3547533" cy="3965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42637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48472"/>
          </a:xfrm>
        </p:spPr>
        <p:txBody>
          <a:bodyPr/>
          <a:lstStyle/>
          <a:p>
            <a:pPr algn="ctr"/>
            <a:r>
              <a:rPr lang="en-US" sz="4000" dirty="0"/>
              <a:t>Authority to Cast Out</a:t>
            </a:r>
            <a:br>
              <a:rPr lang="en-US" sz="3600" dirty="0"/>
            </a:br>
            <a:r>
              <a:rPr lang="en-US" sz="3600" dirty="0"/>
              <a:t>Mark 3:24-35</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24 And if a kingdom be divided against itself, that kingdom cannot stand.</a:t>
            </a:r>
          </a:p>
          <a:p>
            <a:r>
              <a:rPr lang="en-US" sz="3600" dirty="0"/>
              <a:t>25 And if a house be divided against itself, that house cannot stand.</a:t>
            </a:r>
          </a:p>
          <a:p>
            <a:r>
              <a:rPr lang="en-US" sz="3600" dirty="0"/>
              <a:t>26 And if Satan rise up against himself, and be divided, he cannot stand, but hath an end.</a:t>
            </a:r>
          </a:p>
        </p:txBody>
      </p:sp>
      <p:pic>
        <p:nvPicPr>
          <p:cNvPr id="21508" name="Picture 4">
            <a:extLst>
              <a:ext uri="{FF2B5EF4-FFF2-40B4-BE49-F238E27FC236}">
                <a16:creationId xmlns:a16="http://schemas.microsoft.com/office/drawing/2014/main" id="{1C9095AA-007A-69D9-B0D2-17439054CB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046" r="27272"/>
          <a:stretch/>
        </p:blipFill>
        <p:spPr bwMode="auto">
          <a:xfrm>
            <a:off x="1073152" y="2359209"/>
            <a:ext cx="3547532" cy="3887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9357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10000" y="447188"/>
            <a:ext cx="10571998" cy="1262342"/>
          </a:xfrm>
        </p:spPr>
        <p:txBody>
          <a:bodyPr/>
          <a:lstStyle/>
          <a:p>
            <a:r>
              <a:rPr lang="en-US" sz="4800" dirty="0"/>
              <a:t>Authority to Cast Out</a:t>
            </a:r>
            <a:br>
              <a:rPr lang="en-US" sz="4800" dirty="0"/>
            </a:br>
            <a:r>
              <a:rPr lang="en-US" sz="2800" dirty="0"/>
              <a:t>The Desire of Ages p.322</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810001" y="2425148"/>
            <a:ext cx="10631926" cy="3985664"/>
          </a:xfrm>
        </p:spPr>
        <p:txBody>
          <a:bodyPr>
            <a:noAutofit/>
          </a:bodyPr>
          <a:lstStyle/>
          <a:p>
            <a:pPr marL="0" indent="0">
              <a:buNone/>
            </a:pPr>
            <a:r>
              <a:rPr lang="en-US" sz="3000" dirty="0"/>
              <a:t>The Pharisees to whom Jesus spoke this warning did not themselves believe the charge they brought against Him. There was not one of those dignitaries but had felt drawn toward the </a:t>
            </a:r>
            <a:r>
              <a:rPr lang="en-US" sz="3000" dirty="0" err="1"/>
              <a:t>Saviour</a:t>
            </a:r>
            <a:r>
              <a:rPr lang="en-US" sz="3000" dirty="0"/>
              <a:t>. They had heard the Spirit's voice in their own hearts declaring Him to be the Anointed of Israel….But after their rejection of Him it would be too humiliating to receive Him as the Messiah. Having set their feet in the path of unbelief, they were too proud to confess their error. </a:t>
            </a:r>
          </a:p>
        </p:txBody>
      </p:sp>
    </p:spTree>
    <p:extLst>
      <p:ext uri="{BB962C8B-B14F-4D97-AF65-F5344CB8AC3E}">
        <p14:creationId xmlns:p14="http://schemas.microsoft.com/office/powerpoint/2010/main" val="3997413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48472"/>
          </a:xfrm>
        </p:spPr>
        <p:txBody>
          <a:bodyPr/>
          <a:lstStyle/>
          <a:p>
            <a:pPr algn="ctr"/>
            <a:r>
              <a:rPr lang="en-US" sz="4000" dirty="0"/>
              <a:t>Authority to Cast Out</a:t>
            </a:r>
            <a:br>
              <a:rPr lang="en-US" sz="3600" dirty="0"/>
            </a:br>
            <a:r>
              <a:rPr lang="en-US" sz="3600" dirty="0"/>
              <a:t>Mark 3:27-35</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200" dirty="0"/>
              <a:t>27 No man can enter into a strong man's house, and spoil his goods, except he will first bind the strong man; and then he will spoil his house.</a:t>
            </a:r>
          </a:p>
          <a:p>
            <a:r>
              <a:rPr lang="en-US" sz="3200" dirty="0"/>
              <a:t>28 Verily I say unto you, All sins shall be forgiven unto the sons of men, and blasphemies wherewith soever they shall blaspheme:</a:t>
            </a:r>
          </a:p>
        </p:txBody>
      </p:sp>
      <p:pic>
        <p:nvPicPr>
          <p:cNvPr id="22530" name="Picture 2" descr="Christ's Gospel, the Pharisees, and Today's Christians - Juicy Ecumenism">
            <a:extLst>
              <a:ext uri="{FF2B5EF4-FFF2-40B4-BE49-F238E27FC236}">
                <a16:creationId xmlns:a16="http://schemas.microsoft.com/office/drawing/2014/main" id="{1E598687-D228-193D-5A17-0C85438B1B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298" r="16557" b="519"/>
          <a:stretch/>
        </p:blipFill>
        <p:spPr bwMode="auto">
          <a:xfrm>
            <a:off x="1073151" y="2398613"/>
            <a:ext cx="3583012" cy="3648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738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48472"/>
          </a:xfrm>
        </p:spPr>
        <p:txBody>
          <a:bodyPr/>
          <a:lstStyle/>
          <a:p>
            <a:pPr algn="ctr"/>
            <a:r>
              <a:rPr lang="en-US" sz="4000" dirty="0"/>
              <a:t>Authority to Cast Out</a:t>
            </a:r>
            <a:br>
              <a:rPr lang="en-US" sz="3600" dirty="0"/>
            </a:br>
            <a:r>
              <a:rPr lang="en-US" sz="3600" dirty="0"/>
              <a:t>Mark 3:29-35</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29 But he that shall blaspheme against the Holy Ghost hath never forgiveness, but is in danger of eternal damnation.</a:t>
            </a:r>
          </a:p>
          <a:p>
            <a:r>
              <a:rPr lang="en-US" sz="3600" dirty="0"/>
              <a:t>30 Because they said, He hath an unclean spirit.</a:t>
            </a:r>
          </a:p>
        </p:txBody>
      </p:sp>
      <p:pic>
        <p:nvPicPr>
          <p:cNvPr id="21508" name="Picture 4">
            <a:extLst>
              <a:ext uri="{FF2B5EF4-FFF2-40B4-BE49-F238E27FC236}">
                <a16:creationId xmlns:a16="http://schemas.microsoft.com/office/drawing/2014/main" id="{1C9095AA-007A-69D9-B0D2-17439054CB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39317"/>
          <a:stretch/>
        </p:blipFill>
        <p:spPr bwMode="auto">
          <a:xfrm>
            <a:off x="1073152" y="2359209"/>
            <a:ext cx="3547532" cy="3887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6954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10000" y="447188"/>
            <a:ext cx="10571998" cy="1262342"/>
          </a:xfrm>
        </p:spPr>
        <p:txBody>
          <a:bodyPr/>
          <a:lstStyle/>
          <a:p>
            <a:r>
              <a:rPr lang="en-US" sz="4800" dirty="0"/>
              <a:t>Authority to Cast Out</a:t>
            </a:r>
            <a:br>
              <a:rPr lang="en-US" sz="4800" dirty="0"/>
            </a:br>
            <a:r>
              <a:rPr lang="en-US" sz="2800" dirty="0"/>
              <a:t>The Desire of Ages p.321</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810001" y="2263140"/>
            <a:ext cx="10631926" cy="4147672"/>
          </a:xfrm>
        </p:spPr>
        <p:txBody>
          <a:bodyPr>
            <a:noAutofit/>
          </a:bodyPr>
          <a:lstStyle/>
          <a:p>
            <a:pPr marL="0" indent="0">
              <a:buNone/>
            </a:pPr>
            <a:r>
              <a:rPr lang="en-US" sz="3600" dirty="0"/>
              <a:t>Jesus’ brothers heard of this…They felt keenly the reproach that came upon them through their relation to Jesus. They knew what a tumult His words and works created, and were not only alarmed at His bold statements, but indignant at His denunciation of the scribes and Pharisees. </a:t>
            </a:r>
          </a:p>
        </p:txBody>
      </p:sp>
    </p:spTree>
    <p:extLst>
      <p:ext uri="{BB962C8B-B14F-4D97-AF65-F5344CB8AC3E}">
        <p14:creationId xmlns:p14="http://schemas.microsoft.com/office/powerpoint/2010/main" val="12647022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611838" y="3052596"/>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a:xfrm>
            <a:off x="810000" y="447188"/>
            <a:ext cx="10571998" cy="1262342"/>
          </a:xfrm>
        </p:spPr>
        <p:txBody>
          <a:bodyPr/>
          <a:lstStyle/>
          <a:p>
            <a:r>
              <a:rPr lang="en-US" sz="4800" dirty="0"/>
              <a:t>Authority to Cast Out</a:t>
            </a:r>
            <a:br>
              <a:rPr lang="en-US" sz="4800" dirty="0"/>
            </a:br>
            <a:r>
              <a:rPr lang="en-US" sz="2800" dirty="0"/>
              <a:t>The Desire of Ages p.321</a:t>
            </a:r>
            <a:endParaRPr lang="en-US" sz="4800" dirty="0"/>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810001" y="2217420"/>
            <a:ext cx="10631926" cy="4193392"/>
          </a:xfrm>
        </p:spPr>
        <p:txBody>
          <a:bodyPr>
            <a:noAutofit/>
          </a:bodyPr>
          <a:lstStyle/>
          <a:p>
            <a:pPr marL="0" indent="0">
              <a:buNone/>
            </a:pPr>
            <a:r>
              <a:rPr lang="en-US" sz="3600" dirty="0"/>
              <a:t>They decided that He must be persuaded or constrained to cease this manner of labor, and they induced Mary to unite with them, thinking that through His love for her they might prevail upon Him to be more prudent.</a:t>
            </a:r>
          </a:p>
        </p:txBody>
      </p:sp>
    </p:spTree>
    <p:extLst>
      <p:ext uri="{BB962C8B-B14F-4D97-AF65-F5344CB8AC3E}">
        <p14:creationId xmlns:p14="http://schemas.microsoft.com/office/powerpoint/2010/main" val="37852590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48472"/>
          </a:xfrm>
        </p:spPr>
        <p:txBody>
          <a:bodyPr/>
          <a:lstStyle/>
          <a:p>
            <a:pPr algn="ctr"/>
            <a:r>
              <a:rPr lang="en-US" sz="4000" dirty="0"/>
              <a:t>Authority to Cast Out</a:t>
            </a:r>
            <a:br>
              <a:rPr lang="en-US" sz="3600" dirty="0"/>
            </a:br>
            <a:r>
              <a:rPr lang="en-US" sz="3600" dirty="0"/>
              <a:t>Mark 3:31-35</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200" dirty="0"/>
              <a:t>31 There came then his brethren and his mother, and, standing without, sent unto him, calling him.</a:t>
            </a:r>
          </a:p>
          <a:p>
            <a:r>
              <a:rPr lang="en-US" sz="3200" dirty="0"/>
              <a:t>32 And the multitude sat about him, and they said unto him, Behold, thy mother and thy brethren without seek for thee.</a:t>
            </a:r>
          </a:p>
          <a:p>
            <a:r>
              <a:rPr lang="en-US" sz="3200" dirty="0"/>
              <a:t>33 And he answered them, saying, Who is my mother, or my brethren?</a:t>
            </a:r>
          </a:p>
        </p:txBody>
      </p:sp>
      <p:pic>
        <p:nvPicPr>
          <p:cNvPr id="23554" name="Picture 2" descr="DAILY DEVOTIONAL, TUESDAY, FEBRUARY 08, 2022 - Christian Publishing House  Blog">
            <a:extLst>
              <a:ext uri="{FF2B5EF4-FFF2-40B4-BE49-F238E27FC236}">
                <a16:creationId xmlns:a16="http://schemas.microsoft.com/office/drawing/2014/main" id="{F9A84967-5937-2C32-50E1-0D1B8AE7543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062" r="11937"/>
          <a:stretch/>
        </p:blipFill>
        <p:spPr bwMode="auto">
          <a:xfrm>
            <a:off x="1073151" y="2349216"/>
            <a:ext cx="3547533" cy="3765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58252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1" y="446088"/>
            <a:ext cx="3547533" cy="1748472"/>
          </a:xfrm>
        </p:spPr>
        <p:txBody>
          <a:bodyPr/>
          <a:lstStyle/>
          <a:p>
            <a:pPr algn="ctr"/>
            <a:r>
              <a:rPr lang="en-US" sz="4000" dirty="0"/>
              <a:t>Authority to Cast Out</a:t>
            </a:r>
            <a:br>
              <a:rPr lang="en-US" sz="3600" dirty="0"/>
            </a:br>
            <a:r>
              <a:rPr lang="en-US" sz="3600" dirty="0"/>
              <a:t>Mark 3:31-35</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34 And he looked round about on them which sat about him, and said, Behold my mother and my brethren!</a:t>
            </a:r>
          </a:p>
          <a:p>
            <a:r>
              <a:rPr lang="en-US" sz="3600" dirty="0"/>
              <a:t>35 For whosoever shall do the will of God, the same is my brother, and my sister, and mother.</a:t>
            </a:r>
          </a:p>
        </p:txBody>
      </p:sp>
      <p:pic>
        <p:nvPicPr>
          <p:cNvPr id="24578" name="Picture 2" descr="Why Did Jesus's Brothers and Sisters Reject Him? - Matthew 13:53-56 -  Reading Acts">
            <a:extLst>
              <a:ext uri="{FF2B5EF4-FFF2-40B4-BE49-F238E27FC236}">
                <a16:creationId xmlns:a16="http://schemas.microsoft.com/office/drawing/2014/main" id="{306909F3-BC8D-906F-40F3-BD6310FB98D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617"/>
          <a:stretch/>
        </p:blipFill>
        <p:spPr bwMode="auto">
          <a:xfrm>
            <a:off x="1073150" y="2363428"/>
            <a:ext cx="3547533" cy="3883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96727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84104"/>
          </a:xfrm>
        </p:spPr>
        <p:txBody>
          <a:bodyPr>
            <a:normAutofit fontScale="90000"/>
          </a:bodyPr>
          <a:lstStyle/>
          <a:p>
            <a:pPr algn="ctr"/>
            <a:br>
              <a:rPr lang="en-US" sz="3200" b="1" dirty="0">
                <a:solidFill>
                  <a:schemeClr val="accent1">
                    <a:lumMod val="40000"/>
                    <a:lumOff val="60000"/>
                  </a:schemeClr>
                </a:solidFill>
              </a:rPr>
            </a:br>
            <a:r>
              <a:rPr lang="en-US" sz="4400" b="1" dirty="0">
                <a:solidFill>
                  <a:schemeClr val="accent1">
                    <a:lumMod val="40000"/>
                    <a:lumOff val="60000"/>
                  </a:schemeClr>
                </a:solidFill>
              </a:rPr>
              <a:t>ALL AUTHORITY</a:t>
            </a:r>
            <a:br>
              <a:rPr lang="en-US" sz="4400" b="1" dirty="0">
                <a:solidFill>
                  <a:schemeClr val="accent1">
                    <a:lumMod val="40000"/>
                    <a:lumOff val="60000"/>
                  </a:schemeClr>
                </a:solidFill>
              </a:rPr>
            </a:br>
            <a:r>
              <a:rPr lang="en-US" sz="4400" b="1" dirty="0">
                <a:solidFill>
                  <a:schemeClr val="accent1">
                    <a:lumMod val="40000"/>
                    <a:lumOff val="60000"/>
                  </a:schemeClr>
                </a:solidFill>
              </a:rPr>
              <a:t>Matthew 28:18-20</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630016"/>
            <a:ext cx="5630031" cy="4877109"/>
          </a:xfrm>
        </p:spPr>
        <p:txBody>
          <a:bodyPr>
            <a:normAutofit/>
          </a:bodyPr>
          <a:lstStyle/>
          <a:p>
            <a:r>
              <a:rPr lang="en-US" sz="3600" b="1" dirty="0"/>
              <a:t>18 And Jesus came and </a:t>
            </a:r>
            <a:r>
              <a:rPr lang="en-US" sz="3600" b="1" dirty="0" err="1"/>
              <a:t>spake</a:t>
            </a:r>
            <a:r>
              <a:rPr lang="en-US" sz="3600" b="1" dirty="0"/>
              <a:t> unto them, saying, All power is given unto me in heaven and in earth.</a:t>
            </a:r>
          </a:p>
        </p:txBody>
      </p:sp>
      <p:pic>
        <p:nvPicPr>
          <p:cNvPr id="7" name="Picture Placeholder 6">
            <a:extLst>
              <a:ext uri="{FF2B5EF4-FFF2-40B4-BE49-F238E27FC236}">
                <a16:creationId xmlns:a16="http://schemas.microsoft.com/office/drawing/2014/main" id="{99756DB8-C082-EC63-D4DE-BC4F1C6192B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3908332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6000" dirty="0"/>
              <a:t>Authority</a:t>
            </a:r>
            <a:br>
              <a:rPr lang="en-US" sz="3600" dirty="0"/>
            </a:br>
            <a:r>
              <a:rPr lang="en-US" sz="3600" dirty="0"/>
              <a:t>Mark 1:23-28</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23 And there was in their synagogue a man with an unclean spirit; and he cried out,</a:t>
            </a:r>
          </a:p>
          <a:p>
            <a:r>
              <a:rPr lang="en-US" sz="3600" dirty="0"/>
              <a:t>24 Saying, Let us alone; what have we to do with thee, thou Jesus of Nazareth? art thou come to destroy us? I know thee who thou art, the Holy One of God.</a:t>
            </a:r>
          </a:p>
        </p:txBody>
      </p:sp>
      <p:pic>
        <p:nvPicPr>
          <p:cNvPr id="3074" name="Picture 2" descr="What's this all about Vicar?(Formerly, Why do we have to do this Sir?):  Sunday Sermon: Jesus and the Demoniac (Mark 1. 21-28">
            <a:extLst>
              <a:ext uri="{FF2B5EF4-FFF2-40B4-BE49-F238E27FC236}">
                <a16:creationId xmlns:a16="http://schemas.microsoft.com/office/drawing/2014/main" id="{6711D458-3ABA-6D12-4DA5-853D725A06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416" r="25213"/>
          <a:stretch/>
        </p:blipFill>
        <p:spPr bwMode="auto">
          <a:xfrm>
            <a:off x="951507" y="2433015"/>
            <a:ext cx="3669177" cy="3906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4476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84104"/>
          </a:xfrm>
        </p:spPr>
        <p:txBody>
          <a:bodyPr>
            <a:normAutofit fontScale="90000"/>
          </a:bodyPr>
          <a:lstStyle/>
          <a:p>
            <a:pPr algn="ctr"/>
            <a:br>
              <a:rPr lang="en-US" sz="3200" b="1" dirty="0">
                <a:solidFill>
                  <a:schemeClr val="accent1">
                    <a:lumMod val="40000"/>
                    <a:lumOff val="60000"/>
                  </a:schemeClr>
                </a:solidFill>
              </a:rPr>
            </a:br>
            <a:r>
              <a:rPr lang="en-US" sz="4400" b="1" dirty="0">
                <a:solidFill>
                  <a:schemeClr val="accent1">
                    <a:lumMod val="40000"/>
                    <a:lumOff val="60000"/>
                  </a:schemeClr>
                </a:solidFill>
              </a:rPr>
              <a:t>ALL AUTHORITY</a:t>
            </a:r>
            <a:br>
              <a:rPr lang="en-US" sz="4400" b="1" dirty="0">
                <a:solidFill>
                  <a:schemeClr val="accent1">
                    <a:lumMod val="40000"/>
                    <a:lumOff val="60000"/>
                  </a:schemeClr>
                </a:solidFill>
              </a:rPr>
            </a:br>
            <a:r>
              <a:rPr lang="en-US" sz="4400" b="1" dirty="0">
                <a:solidFill>
                  <a:schemeClr val="accent1">
                    <a:lumMod val="40000"/>
                    <a:lumOff val="60000"/>
                  </a:schemeClr>
                </a:solidFill>
              </a:rPr>
              <a:t>Matthew 28:19-20</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630016"/>
            <a:ext cx="5630031" cy="4877109"/>
          </a:xfrm>
        </p:spPr>
        <p:txBody>
          <a:bodyPr>
            <a:normAutofit/>
          </a:bodyPr>
          <a:lstStyle/>
          <a:p>
            <a:r>
              <a:rPr lang="en-US" sz="3600" b="1" dirty="0"/>
              <a:t>19 Go ye therefore, and teach all nations, baptizing them in the name of the Father, and of the Son, and of the Holy Ghost:</a:t>
            </a:r>
          </a:p>
        </p:txBody>
      </p:sp>
      <p:pic>
        <p:nvPicPr>
          <p:cNvPr id="8" name="Picture Placeholder 7">
            <a:extLst>
              <a:ext uri="{FF2B5EF4-FFF2-40B4-BE49-F238E27FC236}">
                <a16:creationId xmlns:a16="http://schemas.microsoft.com/office/drawing/2014/main" id="{64FBBE7E-E89C-8FBC-3224-6153F2BAD663}"/>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23686" r="31882"/>
          <a:stretch/>
        </p:blipFill>
        <p:spPr>
          <a:xfrm>
            <a:off x="6098117" y="0"/>
            <a:ext cx="6093883" cy="6858000"/>
          </a:xfrm>
        </p:spPr>
      </p:pic>
    </p:spTree>
    <p:extLst>
      <p:ext uri="{BB962C8B-B14F-4D97-AF65-F5344CB8AC3E}">
        <p14:creationId xmlns:p14="http://schemas.microsoft.com/office/powerpoint/2010/main" val="12574431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491F-136A-8C7C-F4A3-B0CDCBE9D383}"/>
              </a:ext>
            </a:extLst>
          </p:cNvPr>
          <p:cNvSpPr>
            <a:spLocks noGrp="1"/>
          </p:cNvSpPr>
          <p:nvPr>
            <p:ph type="title"/>
          </p:nvPr>
        </p:nvSpPr>
        <p:spPr>
          <a:xfrm>
            <a:off x="371061" y="78936"/>
            <a:ext cx="5630031" cy="1384104"/>
          </a:xfrm>
        </p:spPr>
        <p:txBody>
          <a:bodyPr>
            <a:normAutofit fontScale="90000"/>
          </a:bodyPr>
          <a:lstStyle/>
          <a:p>
            <a:pPr algn="ctr"/>
            <a:br>
              <a:rPr lang="en-US" sz="3200" b="1" dirty="0">
                <a:solidFill>
                  <a:schemeClr val="accent1">
                    <a:lumMod val="40000"/>
                    <a:lumOff val="60000"/>
                  </a:schemeClr>
                </a:solidFill>
              </a:rPr>
            </a:br>
            <a:r>
              <a:rPr lang="en-US" sz="4400" b="1" dirty="0">
                <a:solidFill>
                  <a:schemeClr val="accent1">
                    <a:lumMod val="40000"/>
                    <a:lumOff val="60000"/>
                  </a:schemeClr>
                </a:solidFill>
              </a:rPr>
              <a:t>ALL AUTHORITY</a:t>
            </a:r>
            <a:br>
              <a:rPr lang="en-US" sz="4400" b="1" dirty="0">
                <a:solidFill>
                  <a:schemeClr val="accent1">
                    <a:lumMod val="40000"/>
                    <a:lumOff val="60000"/>
                  </a:schemeClr>
                </a:solidFill>
              </a:rPr>
            </a:br>
            <a:r>
              <a:rPr lang="en-US" sz="4400" b="1" dirty="0">
                <a:solidFill>
                  <a:schemeClr val="accent1">
                    <a:lumMod val="40000"/>
                    <a:lumOff val="60000"/>
                  </a:schemeClr>
                </a:solidFill>
              </a:rPr>
              <a:t>Matthew 28:20</a:t>
            </a:r>
            <a:endParaRPr lang="en-US" sz="3200" b="1" dirty="0">
              <a:solidFill>
                <a:schemeClr val="accent1">
                  <a:lumMod val="40000"/>
                  <a:lumOff val="60000"/>
                </a:schemeClr>
              </a:solidFill>
            </a:endParaRPr>
          </a:p>
        </p:txBody>
      </p:sp>
      <p:sp>
        <p:nvSpPr>
          <p:cNvPr id="4" name="Text Placeholder 3">
            <a:extLst>
              <a:ext uri="{FF2B5EF4-FFF2-40B4-BE49-F238E27FC236}">
                <a16:creationId xmlns:a16="http://schemas.microsoft.com/office/drawing/2014/main" id="{9AE3EC31-1178-FE0A-EC5F-471D36D26030}"/>
              </a:ext>
            </a:extLst>
          </p:cNvPr>
          <p:cNvSpPr>
            <a:spLocks noGrp="1"/>
          </p:cNvSpPr>
          <p:nvPr>
            <p:ph type="body" sz="half" idx="2"/>
          </p:nvPr>
        </p:nvSpPr>
        <p:spPr>
          <a:xfrm>
            <a:off x="463852" y="1630016"/>
            <a:ext cx="5630031" cy="4877109"/>
          </a:xfrm>
        </p:spPr>
        <p:txBody>
          <a:bodyPr>
            <a:normAutofit/>
          </a:bodyPr>
          <a:lstStyle/>
          <a:p>
            <a:r>
              <a:rPr lang="en-US" sz="3600" b="1" dirty="0"/>
              <a:t>20 Teaching them to observe all things whatsoever I have commanded you: and, lo, I am with you always, even unto the end of the world. Amen.</a:t>
            </a:r>
          </a:p>
        </p:txBody>
      </p:sp>
      <p:pic>
        <p:nvPicPr>
          <p:cNvPr id="12" name="Picture Placeholder 11">
            <a:extLst>
              <a:ext uri="{FF2B5EF4-FFF2-40B4-BE49-F238E27FC236}">
                <a16:creationId xmlns:a16="http://schemas.microsoft.com/office/drawing/2014/main" id="{5CFD0ECA-E72B-C206-C998-7124EC45E6C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5825" r="15825"/>
          <a:stretch>
            <a:fillRect/>
          </a:stretch>
        </p:blipFill>
        <p:spPr/>
      </p:pic>
    </p:spTree>
    <p:extLst>
      <p:ext uri="{BB962C8B-B14F-4D97-AF65-F5344CB8AC3E}">
        <p14:creationId xmlns:p14="http://schemas.microsoft.com/office/powerpoint/2010/main" val="8932082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C2D9E-0A35-71DD-6372-4200EB55F279}"/>
              </a:ext>
            </a:extLst>
          </p:cNvPr>
          <p:cNvSpPr>
            <a:spLocks noGrp="1"/>
          </p:cNvSpPr>
          <p:nvPr>
            <p:ph type="title"/>
          </p:nvPr>
        </p:nvSpPr>
        <p:spPr/>
        <p:txBody>
          <a:bodyPr/>
          <a:lstStyle/>
          <a:p>
            <a:r>
              <a:rPr lang="en-US" sz="3600" dirty="0"/>
              <a:t>15 These things speak, and exhort, and rebuke with all authority. Let no man despise thee.</a:t>
            </a:r>
          </a:p>
        </p:txBody>
      </p:sp>
      <p:sp>
        <p:nvSpPr>
          <p:cNvPr id="3" name="Text Placeholder 2">
            <a:extLst>
              <a:ext uri="{FF2B5EF4-FFF2-40B4-BE49-F238E27FC236}">
                <a16:creationId xmlns:a16="http://schemas.microsoft.com/office/drawing/2014/main" id="{310C1DE3-E14F-60AE-FF30-8A79D9FEDC74}"/>
              </a:ext>
            </a:extLst>
          </p:cNvPr>
          <p:cNvSpPr>
            <a:spLocks noGrp="1"/>
          </p:cNvSpPr>
          <p:nvPr>
            <p:ph type="body" idx="1"/>
          </p:nvPr>
        </p:nvSpPr>
        <p:spPr/>
        <p:txBody>
          <a:bodyPr/>
          <a:lstStyle/>
          <a:p>
            <a:r>
              <a:rPr lang="en-US" sz="4800" dirty="0">
                <a:solidFill>
                  <a:schemeClr val="accent1">
                    <a:lumMod val="40000"/>
                    <a:lumOff val="60000"/>
                  </a:schemeClr>
                </a:solidFill>
              </a:rPr>
              <a:t>Titus 2:15</a:t>
            </a:r>
          </a:p>
        </p:txBody>
      </p:sp>
      <p:sp>
        <p:nvSpPr>
          <p:cNvPr id="4" name="Text Placeholder 3">
            <a:extLst>
              <a:ext uri="{FF2B5EF4-FFF2-40B4-BE49-F238E27FC236}">
                <a16:creationId xmlns:a16="http://schemas.microsoft.com/office/drawing/2014/main" id="{C53623E9-D97F-DA94-008F-E0262D2C2C77}"/>
              </a:ext>
            </a:extLst>
          </p:cNvPr>
          <p:cNvSpPr>
            <a:spLocks noGrp="1"/>
          </p:cNvSpPr>
          <p:nvPr>
            <p:ph type="body" sz="quarter" idx="16"/>
          </p:nvPr>
        </p:nvSpPr>
        <p:spPr/>
        <p:txBody>
          <a:bodyPr>
            <a:normAutofit/>
          </a:bodyPr>
          <a:lstStyle/>
          <a:p>
            <a:r>
              <a:rPr lang="en-US" sz="3600" dirty="0"/>
              <a:t>The Great Commission extends to Christ’s followers the AUTHORITY to teach as He did!  </a:t>
            </a:r>
          </a:p>
        </p:txBody>
      </p:sp>
    </p:spTree>
    <p:extLst>
      <p:ext uri="{BB962C8B-B14F-4D97-AF65-F5344CB8AC3E}">
        <p14:creationId xmlns:p14="http://schemas.microsoft.com/office/powerpoint/2010/main" val="2523251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52851-A800-8D63-DB73-276D40C64054}"/>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1B7B05D5-8BFD-FA74-4B32-A97C46FA1D54}"/>
              </a:ext>
            </a:extLst>
          </p:cNvPr>
          <p:cNvSpPr>
            <a:spLocks noGrp="1"/>
          </p:cNvSpPr>
          <p:nvPr>
            <p:ph type="subTitle" idx="1"/>
          </p:nvPr>
        </p:nvSpPr>
        <p:spPr>
          <a:xfrm>
            <a:off x="810001" y="5280847"/>
            <a:ext cx="10572000" cy="1285416"/>
          </a:xfrm>
        </p:spPr>
        <p:txBody>
          <a:bodyPr>
            <a:normAutofit/>
          </a:bodyPr>
          <a:lstStyle/>
          <a:p>
            <a:r>
              <a:rPr lang="en-US" sz="4800" dirty="0"/>
              <a:t>Happy Sabbath!!</a:t>
            </a:r>
          </a:p>
        </p:txBody>
      </p:sp>
    </p:spTree>
    <p:extLst>
      <p:ext uri="{BB962C8B-B14F-4D97-AF65-F5344CB8AC3E}">
        <p14:creationId xmlns:p14="http://schemas.microsoft.com/office/powerpoint/2010/main" val="1188230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6000" dirty="0"/>
              <a:t>Authority</a:t>
            </a:r>
            <a:br>
              <a:rPr lang="en-US" sz="3600" dirty="0"/>
            </a:br>
            <a:r>
              <a:rPr lang="en-US" sz="3600" dirty="0"/>
              <a:t>Mark 1:25-28</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600" dirty="0"/>
              <a:t>25 And Jesus rebuked him, saying, Hold thy peace, and come out of him.</a:t>
            </a:r>
          </a:p>
          <a:p>
            <a:r>
              <a:rPr lang="en-US" sz="3600" dirty="0"/>
              <a:t>26 And when the unclean spirit had torn him, and cried with a loud voice, he came out of him.</a:t>
            </a:r>
          </a:p>
        </p:txBody>
      </p:sp>
      <p:pic>
        <p:nvPicPr>
          <p:cNvPr id="2050" name="Picture 2" descr="Jesus Heals a Man Possessed by a Demon in the Synagogue for 'La Vie De  Notre Seigneur Jesus-Christ'">
            <a:extLst>
              <a:ext uri="{FF2B5EF4-FFF2-40B4-BE49-F238E27FC236}">
                <a16:creationId xmlns:a16="http://schemas.microsoft.com/office/drawing/2014/main" id="{E0F36DCC-C604-E215-C6AF-2BE8EC6E6C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294"/>
          <a:stretch/>
        </p:blipFill>
        <p:spPr bwMode="auto">
          <a:xfrm>
            <a:off x="1126848" y="2346049"/>
            <a:ext cx="3493835" cy="3940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578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p:txBody>
          <a:bodyPr/>
          <a:lstStyle/>
          <a:p>
            <a:pPr algn="ctr"/>
            <a:r>
              <a:rPr lang="en-US" sz="6000" dirty="0"/>
              <a:t>Authority</a:t>
            </a:r>
            <a:br>
              <a:rPr lang="en-US" sz="3600" dirty="0"/>
            </a:br>
            <a:r>
              <a:rPr lang="en-US" sz="3600" dirty="0"/>
              <a:t>Mark 1:27-28</a:t>
            </a: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693377" cy="5800888"/>
          </a:xfrm>
        </p:spPr>
        <p:txBody>
          <a:bodyPr>
            <a:noAutofit/>
          </a:bodyPr>
          <a:lstStyle/>
          <a:p>
            <a:r>
              <a:rPr lang="en-US" sz="3100" dirty="0"/>
              <a:t>27 And they were all amazed, insomuch that they questioned among themselves, saying, What thing is this? what new doctrine is this? </a:t>
            </a:r>
            <a:r>
              <a:rPr lang="en-US" sz="3100" dirty="0">
                <a:solidFill>
                  <a:schemeClr val="accent1">
                    <a:lumMod val="40000"/>
                    <a:lumOff val="60000"/>
                  </a:schemeClr>
                </a:solidFill>
              </a:rPr>
              <a:t>for with authority </a:t>
            </a:r>
            <a:r>
              <a:rPr lang="en-US" sz="3100" dirty="0" err="1"/>
              <a:t>commandeth</a:t>
            </a:r>
            <a:r>
              <a:rPr lang="en-US" sz="3100" dirty="0"/>
              <a:t> he even the unclean spirits, and they do obey him.</a:t>
            </a:r>
          </a:p>
          <a:p>
            <a:r>
              <a:rPr lang="en-US" sz="3100" dirty="0"/>
              <a:t>28 And immediately his fame spread abroad throughout all the region round about Galilee.</a:t>
            </a:r>
          </a:p>
        </p:txBody>
      </p:sp>
      <p:pic>
        <p:nvPicPr>
          <p:cNvPr id="4098" name="Picture 2" descr="Jesus delivers a possessed man :: A demon-possessed man in the synagogue  (Mark 1:21-28, Luke 4:31-37)">
            <a:extLst>
              <a:ext uri="{FF2B5EF4-FFF2-40B4-BE49-F238E27FC236}">
                <a16:creationId xmlns:a16="http://schemas.microsoft.com/office/drawing/2014/main" id="{26525DD4-9DD2-40EF-42FE-83208C3B66C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427" r="1402" b="14290"/>
          <a:stretch/>
        </p:blipFill>
        <p:spPr bwMode="auto">
          <a:xfrm>
            <a:off x="1073151" y="2333420"/>
            <a:ext cx="3478422" cy="4286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9058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4D717-E0E4-4B6A-FB6F-E8355F597967}"/>
              </a:ext>
            </a:extLst>
          </p:cNvPr>
          <p:cNvSpPr>
            <a:spLocks noGrp="1"/>
          </p:cNvSpPr>
          <p:nvPr>
            <p:ph type="title"/>
          </p:nvPr>
        </p:nvSpPr>
        <p:spPr/>
        <p:txBody>
          <a:bodyPr/>
          <a:lstStyle/>
          <a:p>
            <a:r>
              <a:rPr lang="en-US" dirty="0"/>
              <a:t>He spoke as ONE with AUTHORITY…</a:t>
            </a:r>
          </a:p>
        </p:txBody>
      </p:sp>
      <p:sp>
        <p:nvSpPr>
          <p:cNvPr id="3" name="Content Placeholder 2">
            <a:extLst>
              <a:ext uri="{FF2B5EF4-FFF2-40B4-BE49-F238E27FC236}">
                <a16:creationId xmlns:a16="http://schemas.microsoft.com/office/drawing/2014/main" id="{A1A7876E-BDD2-5C75-5E96-C2C154D1CEC7}"/>
              </a:ext>
            </a:extLst>
          </p:cNvPr>
          <p:cNvSpPr>
            <a:spLocks noGrp="1"/>
          </p:cNvSpPr>
          <p:nvPr>
            <p:ph idx="1"/>
          </p:nvPr>
        </p:nvSpPr>
        <p:spPr>
          <a:xfrm>
            <a:off x="810000" y="2222287"/>
            <a:ext cx="10474226" cy="4324287"/>
          </a:xfrm>
        </p:spPr>
        <p:txBody>
          <a:bodyPr>
            <a:noAutofit/>
          </a:bodyPr>
          <a:lstStyle/>
          <a:p>
            <a:pPr marL="0" indent="0">
              <a:buNone/>
            </a:pPr>
            <a:r>
              <a:rPr lang="en-US" sz="3200" dirty="0"/>
              <a:t>Instead of dwelling upon what men of past ages had thought and written, and appealing to this as authority, </a:t>
            </a:r>
            <a:r>
              <a:rPr lang="en-US" sz="3200" dirty="0">
                <a:solidFill>
                  <a:schemeClr val="accent1">
                    <a:lumMod val="40000"/>
                    <a:lumOff val="60000"/>
                  </a:schemeClr>
                </a:solidFill>
              </a:rPr>
              <a:t>Jesus spoke forth as having authority in Himself directly from the Father</a:t>
            </a:r>
            <a:r>
              <a:rPr lang="en-US" sz="3200" dirty="0"/>
              <a:t>. The scribes were wont to say that a certain rabbi had said thus and so, whereas Jesus declared, “</a:t>
            </a:r>
            <a:r>
              <a:rPr lang="en-US" sz="3200" dirty="0">
                <a:solidFill>
                  <a:schemeClr val="accent1">
                    <a:lumMod val="40000"/>
                    <a:lumOff val="60000"/>
                  </a:schemeClr>
                </a:solidFill>
              </a:rPr>
              <a:t>I say unto you</a:t>
            </a:r>
            <a:r>
              <a:rPr lang="en-US" sz="3200" dirty="0"/>
              <a:t>” (Matt. 5:21, 22). </a:t>
            </a:r>
          </a:p>
        </p:txBody>
      </p:sp>
    </p:spTree>
    <p:extLst>
      <p:ext uri="{BB962C8B-B14F-4D97-AF65-F5344CB8AC3E}">
        <p14:creationId xmlns:p14="http://schemas.microsoft.com/office/powerpoint/2010/main" val="27404887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8664B0"/>
      </a:accent1>
      <a:accent2>
        <a:srgbClr val="D75BCD"/>
      </a:accent2>
      <a:accent3>
        <a:srgbClr val="E54D86"/>
      </a:accent3>
      <a:accent4>
        <a:srgbClr val="DE4547"/>
      </a:accent4>
      <a:accent5>
        <a:srgbClr val="F16E40"/>
      </a:accent5>
      <a:accent6>
        <a:srgbClr val="EB9C5A"/>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7AF46513-5B0D-4B03-9323-32F3F0BFC9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2876</TotalTime>
  <Words>3652</Words>
  <Application>Microsoft Office PowerPoint</Application>
  <PresentationFormat>Widescreen</PresentationFormat>
  <Paragraphs>192</Paragraphs>
  <Slides>63</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63</vt:i4>
      </vt:variant>
    </vt:vector>
  </HeadingPairs>
  <TitlesOfParts>
    <vt:vector size="69" baseType="lpstr">
      <vt:lpstr>Arial</vt:lpstr>
      <vt:lpstr>Arial Rounded MT Bold</vt:lpstr>
      <vt:lpstr>Calibri</vt:lpstr>
      <vt:lpstr>Century Gothic</vt:lpstr>
      <vt:lpstr>Wingdings 2</vt:lpstr>
      <vt:lpstr>Quotable</vt:lpstr>
      <vt:lpstr>Controversies</vt:lpstr>
      <vt:lpstr>The Gospel Story Continues…</vt:lpstr>
      <vt:lpstr>Authority Mark 1:21-28</vt:lpstr>
      <vt:lpstr>Authority Strong’s Concordance</vt:lpstr>
      <vt:lpstr>He spoke as ONE with AUTHORITY…</vt:lpstr>
      <vt:lpstr>Authority Mark 1:23-28</vt:lpstr>
      <vt:lpstr>Authority Mark 1:25-28</vt:lpstr>
      <vt:lpstr>Authority Mark 1:27-28</vt:lpstr>
      <vt:lpstr>He spoke as ONE with AUTHORITY…</vt:lpstr>
      <vt:lpstr>Authority Matthew 21:23-27</vt:lpstr>
      <vt:lpstr>Authority Matthew 21:24-27</vt:lpstr>
      <vt:lpstr>Authority Matthew 21:25-27</vt:lpstr>
      <vt:lpstr>Authority Matthew 21:27</vt:lpstr>
      <vt:lpstr>John the Baptist’s Authority Questioned John 1:19-24</vt:lpstr>
      <vt:lpstr>John the Baptist’s Authority Questioned John 1:21-24</vt:lpstr>
      <vt:lpstr>John the Baptist’s Authority Questioned John 1:21-24</vt:lpstr>
      <vt:lpstr>John the Baptist’s Authority Questioned John 1:23-24</vt:lpstr>
      <vt:lpstr>Authority to Forgive Mark 2:1-12</vt:lpstr>
      <vt:lpstr>Authority to Forgive Mark 2:3-12</vt:lpstr>
      <vt:lpstr>Authority to Forgive Mark 2:5-12</vt:lpstr>
      <vt:lpstr>Authority to Forgive Mark 2:8-12</vt:lpstr>
      <vt:lpstr>Authority to Forgive</vt:lpstr>
      <vt:lpstr>Authority to Forgive Mark 2:10-12</vt:lpstr>
      <vt:lpstr>Authority to Forgive Mark 2:12</vt:lpstr>
      <vt:lpstr> Authority to Call Mark 2:13-17</vt:lpstr>
      <vt:lpstr> Authority to Call Mark 2:16-17</vt:lpstr>
      <vt:lpstr> Authority to Call Mark 2:16-17</vt:lpstr>
      <vt:lpstr> Authority to Call Mark 2:17</vt:lpstr>
      <vt:lpstr>Authority to Call   SDA Bible Commentary on Mark 2:17</vt:lpstr>
      <vt:lpstr>Authority to Call   The Desire of Ages p. 275</vt:lpstr>
      <vt:lpstr>The Bridegroom’s Authority Mark 2:18-22</vt:lpstr>
      <vt:lpstr>The Bridegroom’s Authority The Desire of Ages p. 276</vt:lpstr>
      <vt:lpstr>PowerPoint Presentation</vt:lpstr>
      <vt:lpstr>The Bridegroom’s Authority SDA Commentary on Mark 2:19</vt:lpstr>
      <vt:lpstr>PowerPoint Presentation</vt:lpstr>
      <vt:lpstr> Authority over Sabbath Mark 2:23-28</vt:lpstr>
      <vt:lpstr> Authority over Sabbath Mark 2:25-28</vt:lpstr>
      <vt:lpstr>David and the Shewbread 1 Sam. 21:3-6</vt:lpstr>
      <vt:lpstr>David and the Shewbread 1 Sam. 21:5-6</vt:lpstr>
      <vt:lpstr>David and the Shewbread 1 Sam. 21:6</vt:lpstr>
      <vt:lpstr>Authority over Sabbath Mark 2:26-28</vt:lpstr>
      <vt:lpstr>Authority over Sabbath Mark 2:26-28</vt:lpstr>
      <vt:lpstr>Authority over Sabbath Mark 3:1-6</vt:lpstr>
      <vt:lpstr>Authority over Sabbath Mark 3:3-6</vt:lpstr>
      <vt:lpstr>Authority over Sabbath Mark 3:5-6</vt:lpstr>
      <vt:lpstr>Authority over Sabbath Mark 3:5-6</vt:lpstr>
      <vt:lpstr>Authority to Cast Out Mark 3:20-35</vt:lpstr>
      <vt:lpstr>Authority to Cast Out The Desire of Ages p.321</vt:lpstr>
      <vt:lpstr>Authority to Cast Out The Desire of Ages p.321</vt:lpstr>
      <vt:lpstr>Authority to Cast Out Mark 3:22-35</vt:lpstr>
      <vt:lpstr>Authority to Cast Out Mark 3:24-35</vt:lpstr>
      <vt:lpstr>Authority to Cast Out The Desire of Ages p.322</vt:lpstr>
      <vt:lpstr>Authority to Cast Out Mark 3:27-35</vt:lpstr>
      <vt:lpstr>Authority to Cast Out Mark 3:29-35</vt:lpstr>
      <vt:lpstr>Authority to Cast Out The Desire of Ages p.321</vt:lpstr>
      <vt:lpstr>Authority to Cast Out The Desire of Ages p.321</vt:lpstr>
      <vt:lpstr>Authority to Cast Out Mark 3:31-35</vt:lpstr>
      <vt:lpstr>Authority to Cast Out Mark 3:31-35</vt:lpstr>
      <vt:lpstr> ALL AUTHORITY Matthew 28:18-20</vt:lpstr>
      <vt:lpstr> ALL AUTHORITY Matthew 28:19-20</vt:lpstr>
      <vt:lpstr> ALL AUTHORITY Matthew 28:20</vt:lpstr>
      <vt:lpstr>15 These things speak, and exhort, and rebuke with all authority. Let no man despise thee.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8</cp:revision>
  <cp:lastPrinted>2024-07-20T05:55:58Z</cp:lastPrinted>
  <dcterms:created xsi:type="dcterms:W3CDTF">2024-07-06T03:04:01Z</dcterms:created>
  <dcterms:modified xsi:type="dcterms:W3CDTF">2024-07-20T12:12:14Z</dcterms:modified>
</cp:coreProperties>
</file>